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3"/>
  </p:notesMasterIdLst>
  <p:sldIdLst>
    <p:sldId id="256" r:id="rId2"/>
    <p:sldId id="280" r:id="rId3"/>
    <p:sldId id="281" r:id="rId4"/>
    <p:sldId id="257" r:id="rId5"/>
    <p:sldId id="258" r:id="rId6"/>
    <p:sldId id="282" r:id="rId7"/>
    <p:sldId id="259" r:id="rId8"/>
    <p:sldId id="283" r:id="rId9"/>
    <p:sldId id="299" r:id="rId10"/>
    <p:sldId id="300" r:id="rId11"/>
    <p:sldId id="260" r:id="rId12"/>
    <p:sldId id="301" r:id="rId13"/>
    <p:sldId id="264" r:id="rId14"/>
    <p:sldId id="261" r:id="rId15"/>
    <p:sldId id="262" r:id="rId16"/>
    <p:sldId id="302" r:id="rId17"/>
    <p:sldId id="263" r:id="rId18"/>
    <p:sldId id="265" r:id="rId19"/>
    <p:sldId id="266" r:id="rId20"/>
    <p:sldId id="267" r:id="rId21"/>
    <p:sldId id="268" r:id="rId22"/>
    <p:sldId id="270" r:id="rId23"/>
    <p:sldId id="269" r:id="rId24"/>
    <p:sldId id="303" r:id="rId25"/>
    <p:sldId id="271" r:id="rId26"/>
    <p:sldId id="272" r:id="rId27"/>
    <p:sldId id="274" r:id="rId28"/>
    <p:sldId id="273" r:id="rId29"/>
    <p:sldId id="275" r:id="rId30"/>
    <p:sldId id="304" r:id="rId31"/>
    <p:sldId id="307" r:id="rId32"/>
    <p:sldId id="276" r:id="rId33"/>
    <p:sldId id="277" r:id="rId34"/>
    <p:sldId id="278" r:id="rId35"/>
    <p:sldId id="279" r:id="rId36"/>
    <p:sldId id="284" r:id="rId37"/>
    <p:sldId id="285" r:id="rId38"/>
    <p:sldId id="286" r:id="rId39"/>
    <p:sldId id="287" r:id="rId40"/>
    <p:sldId id="288" r:id="rId41"/>
    <p:sldId id="289" r:id="rId42"/>
    <p:sldId id="290" r:id="rId43"/>
    <p:sldId id="292" r:id="rId44"/>
    <p:sldId id="293" r:id="rId45"/>
    <p:sldId id="294" r:id="rId46"/>
    <p:sldId id="295" r:id="rId47"/>
    <p:sldId id="296" r:id="rId48"/>
    <p:sldId id="297" r:id="rId49"/>
    <p:sldId id="298" r:id="rId50"/>
    <p:sldId id="306" r:id="rId51"/>
    <p:sldId id="305"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498" autoAdjust="0"/>
  </p:normalViewPr>
  <p:slideViewPr>
    <p:cSldViewPr snapToGrid="0">
      <p:cViewPr varScale="1">
        <p:scale>
          <a:sx n="61" d="100"/>
          <a:sy n="61" d="100"/>
        </p:scale>
        <p:origin x="88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7.wmf"/><Relationship Id="rId5" Type="http://schemas.openxmlformats.org/officeDocument/2006/relationships/image" Target="../media/image33.wmf"/><Relationship Id="rId4" Type="http://schemas.openxmlformats.org/officeDocument/2006/relationships/image" Target="../media/image3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image" Target="../media/image47.wmf"/><Relationship Id="rId1" Type="http://schemas.openxmlformats.org/officeDocument/2006/relationships/image" Target="../media/image46.wmf"/><Relationship Id="rId5" Type="http://schemas.openxmlformats.org/officeDocument/2006/relationships/image" Target="../media/image50.wmf"/><Relationship Id="rId4" Type="http://schemas.openxmlformats.org/officeDocument/2006/relationships/image" Target="../media/image4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46.wmf"/><Relationship Id="rId1" Type="http://schemas.openxmlformats.org/officeDocument/2006/relationships/image" Target="../media/image57.wmf"/><Relationship Id="rId4" Type="http://schemas.openxmlformats.org/officeDocument/2006/relationships/image" Target="../media/image58.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5" Type="http://schemas.openxmlformats.org/officeDocument/2006/relationships/image" Target="../media/image67.wmf"/><Relationship Id="rId4" Type="http://schemas.openxmlformats.org/officeDocument/2006/relationships/image" Target="../media/image66.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image" Target="../media/image75.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80.wmf"/><Relationship Id="rId2" Type="http://schemas.openxmlformats.org/officeDocument/2006/relationships/image" Target="../media/image79.wmf"/><Relationship Id="rId1" Type="http://schemas.openxmlformats.org/officeDocument/2006/relationships/image" Target="../media/image78.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image" Target="../media/image10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88E6A3-5472-479D-9247-A81A14134B36}" type="datetimeFigureOut">
              <a:rPr lang="en-US" smtClean="0"/>
              <a:t>8/24/2020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B29C96-AD71-42FA-B04E-E0E995969D35}" type="slidenum">
              <a:rPr lang="en-US" smtClean="0"/>
              <a:t>‹#›</a:t>
            </a:fld>
            <a:endParaRPr lang="en-US"/>
          </a:p>
        </p:txBody>
      </p:sp>
    </p:spTree>
    <p:extLst>
      <p:ext uri="{BB962C8B-B14F-4D97-AF65-F5344CB8AC3E}">
        <p14:creationId xmlns:p14="http://schemas.microsoft.com/office/powerpoint/2010/main" val="2223617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n.wikipedia.org/wiki/Dipole"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en.wikipedia.org/wiki/Electric_dipole_moment" TargetMode="External"/><Relationship Id="rId4" Type="http://schemas.openxmlformats.org/officeDocument/2006/relationships/hyperlink" Target="https://en.wikipedia.org/wiki/Polarizability#cite_note-CERN-1"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kaztechnologies.com/faq/#frequencyratio"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www.kaztechnologies.com/faq/#dampingratio"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kaztechnologies.com/faq/#frequencyratio" TargetMode="External"/><Relationship Id="rId2" Type="http://schemas.openxmlformats.org/officeDocument/2006/relationships/slide" Target="../slides/slide49.xml"/><Relationship Id="rId1" Type="http://schemas.openxmlformats.org/officeDocument/2006/relationships/notesMaster" Target="../notesMasters/notesMaster1.xml"/><Relationship Id="rId4" Type="http://schemas.openxmlformats.org/officeDocument/2006/relationships/hyperlink" Target="http://www.kaztechnologies.com/faq/#dampingratio"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Resonanc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B29C96-AD71-42FA-B04E-E0E995969D35}" type="slidenum">
              <a:rPr lang="en-US" smtClean="0"/>
              <a:t>1</a:t>
            </a:fld>
            <a:endParaRPr lang="en-US"/>
          </a:p>
        </p:txBody>
      </p:sp>
    </p:spTree>
    <p:extLst>
      <p:ext uri="{BB962C8B-B14F-4D97-AF65-F5344CB8AC3E}">
        <p14:creationId xmlns:p14="http://schemas.microsoft.com/office/powerpoint/2010/main" val="291455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summary above the imaginary</a:t>
            </a:r>
            <a:r>
              <a:rPr lang="en-US" baseline="0" dirty="0"/>
              <a:t> part becomes zero when the frequency of the applied force is equal to the resonant frequency.</a:t>
            </a:r>
          </a:p>
          <a:p>
            <a:r>
              <a:rPr lang="en-US" baseline="0" dirty="0"/>
              <a:t>That is </a:t>
            </a:r>
            <a:r>
              <a:rPr lang="en-US" baseline="0" dirty="0" err="1"/>
              <a:t>wm</a:t>
            </a:r>
            <a:r>
              <a:rPr lang="en-US" baseline="0" dirty="0"/>
              <a:t> –s/w = 0 when w = (s/m)^1/2 which is  the frequency of </a:t>
            </a:r>
            <a:r>
              <a:rPr lang="en-US" baseline="0" dirty="0" err="1"/>
              <a:t>shm</a:t>
            </a:r>
            <a:r>
              <a:rPr lang="en-US" baseline="0" dirty="0"/>
              <a:t>.</a:t>
            </a:r>
          </a:p>
          <a:p>
            <a:r>
              <a:rPr lang="en-US" baseline="0" dirty="0"/>
              <a:t>Anti resonant frequency makes the least amplitude of the oscillatory system.</a:t>
            </a:r>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13</a:t>
            </a:fld>
            <a:endParaRPr lang="en-US"/>
          </a:p>
        </p:txBody>
      </p:sp>
    </p:spTree>
    <p:extLst>
      <p:ext uri="{BB962C8B-B14F-4D97-AF65-F5344CB8AC3E}">
        <p14:creationId xmlns:p14="http://schemas.microsoft.com/office/powerpoint/2010/main" val="1104595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15</a:t>
            </a:fld>
            <a:endParaRPr lang="en-US"/>
          </a:p>
        </p:txBody>
      </p:sp>
    </p:spTree>
    <p:extLst>
      <p:ext uri="{BB962C8B-B14F-4D97-AF65-F5344CB8AC3E}">
        <p14:creationId xmlns:p14="http://schemas.microsoft.com/office/powerpoint/2010/main" val="111635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the input voltage is equal to the sum of the voltage across the inductor, the voltage across the resistor, and the voltage across the capacitor, where the voltage across the inductor is the product of its inductance (</a:t>
            </a:r>
            <a:r>
              <a:rPr lang="en-US" sz="1200" b="0" i="1" kern="1200" dirty="0">
                <a:solidFill>
                  <a:schemeClr val="tx1"/>
                </a:solidFill>
                <a:effectLst/>
                <a:latin typeface="+mn-lt"/>
                <a:ea typeface="+mn-ea"/>
                <a:cs typeface="+mn-cs"/>
              </a:rPr>
              <a:t>L</a:t>
            </a:r>
            <a:r>
              <a:rPr lang="en-US" sz="1200" b="0" i="0" kern="1200" dirty="0">
                <a:solidFill>
                  <a:schemeClr val="tx1"/>
                </a:solidFill>
                <a:effectLst/>
                <a:latin typeface="+mn-lt"/>
                <a:ea typeface="+mn-ea"/>
                <a:cs typeface="+mn-cs"/>
              </a:rPr>
              <a:t>) and the rate of change of the current through the inductor; the voltage </a:t>
            </a:r>
            <a:r>
              <a:rPr lang="en-US" sz="1200" b="0" i="0" u="sng" kern="1200" dirty="0">
                <a:solidFill>
                  <a:schemeClr val="tx1"/>
                </a:solidFill>
                <a:effectLst/>
                <a:latin typeface="+mn-lt"/>
                <a:ea typeface="+mn-ea"/>
                <a:cs typeface="+mn-cs"/>
              </a:rPr>
              <a:t>across</a:t>
            </a:r>
            <a:r>
              <a:rPr lang="en-US" sz="1200" b="0" i="0" kern="1200" dirty="0">
                <a:solidFill>
                  <a:schemeClr val="tx1"/>
                </a:solidFill>
                <a:effectLst/>
                <a:latin typeface="+mn-lt"/>
                <a:ea typeface="+mn-ea"/>
                <a:cs typeface="+mn-cs"/>
              </a:rPr>
              <a:t> the resistor is the product of its resistance (</a:t>
            </a:r>
            <a:r>
              <a:rPr lang="en-US" sz="1200" b="0" i="1" kern="1200" dirty="0">
                <a:solidFill>
                  <a:schemeClr val="tx1"/>
                </a:solidFill>
                <a:effectLst/>
                <a:latin typeface="+mn-lt"/>
                <a:ea typeface="+mn-ea"/>
                <a:cs typeface="+mn-cs"/>
              </a:rPr>
              <a:t>R</a:t>
            </a:r>
            <a:r>
              <a:rPr lang="en-US" sz="1200" b="0" i="0" kern="1200" dirty="0">
                <a:solidFill>
                  <a:schemeClr val="tx1"/>
                </a:solidFill>
                <a:effectLst/>
                <a:latin typeface="+mn-lt"/>
                <a:ea typeface="+mn-ea"/>
                <a:cs typeface="+mn-cs"/>
              </a:rPr>
              <a:t>) and the current passing through it; and the voltage across the capacitor is the integral over time of the current through the capacitor (that is, the charge on the capacitor plates) divided by the capacitance (</a:t>
            </a:r>
            <a:r>
              <a:rPr lang="en-US" sz="1200" b="0" i="1" kern="1200" dirty="0">
                <a:solidFill>
                  <a:schemeClr val="tx1"/>
                </a:solidFill>
                <a:effectLst/>
                <a:latin typeface="+mn-lt"/>
                <a:ea typeface="+mn-ea"/>
                <a:cs typeface="+mn-cs"/>
              </a:rPr>
              <a:t>C</a:t>
            </a:r>
            <a:r>
              <a:rPr lang="en-US" sz="1200" b="0" i="0" kern="1200" dirty="0">
                <a:solidFill>
                  <a:schemeClr val="tx1"/>
                </a:solidFill>
                <a:effectLst/>
                <a:latin typeface="+mn-lt"/>
                <a:ea typeface="+mn-ea"/>
                <a:cs typeface="+mn-cs"/>
              </a:rPr>
              <a:t>).</a:t>
            </a:r>
          </a:p>
          <a:p>
            <a:r>
              <a:rPr lang="th-TH" sz="1200" b="0" i="0" kern="1200" dirty="0">
                <a:solidFill>
                  <a:schemeClr val="tx1"/>
                </a:solidFill>
                <a:effectLst/>
                <a:latin typeface="+mn-lt"/>
                <a:ea typeface="+mn-ea"/>
                <a:cs typeface="+mn-cs"/>
              </a:rPr>
              <a:t>เมือเปรียบเทียบ</a:t>
            </a:r>
            <a:r>
              <a:rPr lang="th-TH" sz="1200" b="0" i="0" kern="1200" baseline="0" dirty="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phase </a:t>
            </a:r>
            <a:r>
              <a:rPr lang="th-TH" sz="1200" b="0" i="0" kern="1200" baseline="0" dirty="0">
                <a:solidFill>
                  <a:schemeClr val="tx1"/>
                </a:solidFill>
                <a:effectLst/>
                <a:latin typeface="+mn-lt"/>
                <a:ea typeface="+mn-ea"/>
                <a:cs typeface="+mn-cs"/>
              </a:rPr>
              <a:t>ระหว่าง กระแสกับ </a:t>
            </a:r>
            <a:r>
              <a:rPr lang="en-US" sz="1200" b="0" i="0" kern="1200" baseline="0" dirty="0">
                <a:solidFill>
                  <a:schemeClr val="tx1"/>
                </a:solidFill>
                <a:effectLst/>
                <a:latin typeface="+mn-lt"/>
                <a:ea typeface="+mn-ea"/>
                <a:cs typeface="+mn-cs"/>
              </a:rPr>
              <a:t>driving voltage </a:t>
            </a:r>
            <a:r>
              <a:rPr lang="th-TH" sz="1200" b="0" i="0" kern="1200" baseline="0" dirty="0">
                <a:solidFill>
                  <a:schemeClr val="tx1"/>
                </a:solidFill>
                <a:effectLst/>
                <a:latin typeface="+mn-lt"/>
                <a:ea typeface="+mn-ea"/>
                <a:cs typeface="+mn-cs"/>
              </a:rPr>
              <a:t>พบว่ามี เฟสตรงกัน</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Because the de of the mechanical and electrical oscillations are the same. The solution found in the mechanical problem can be directly used here in the electrical problem.</a:t>
            </a:r>
          </a:p>
          <a:p>
            <a:r>
              <a:rPr lang="en-US" sz="1200" b="0" i="0" kern="1200" baseline="0" dirty="0">
                <a:solidFill>
                  <a:schemeClr val="tx1"/>
                </a:solidFill>
                <a:effectLst/>
                <a:latin typeface="+mn-lt"/>
                <a:ea typeface="+mn-ea"/>
                <a:cs typeface="+mn-cs"/>
              </a:rPr>
              <a:t>This can be done by substituting m by L, r by R and s by 1/c.</a:t>
            </a:r>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17</a:t>
            </a:fld>
            <a:endParaRPr lang="en-US"/>
          </a:p>
        </p:txBody>
      </p:sp>
    </p:spTree>
    <p:extLst>
      <p:ext uri="{BB962C8B-B14F-4D97-AF65-F5344CB8AC3E}">
        <p14:creationId xmlns:p14="http://schemas.microsoft.com/office/powerpoint/2010/main" val="894310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forget that the driving force is given as </a:t>
            </a:r>
            <a:r>
              <a:rPr lang="en-US" dirty="0" err="1"/>
              <a:t>Focos</a:t>
            </a:r>
            <a:r>
              <a:rPr lang="en-US" dirty="0" err="1">
                <a:sym typeface="Symbol" panose="05050102010706020507" pitchFamily="18" charset="2"/>
              </a:rPr>
              <a:t>t</a:t>
            </a:r>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18</a:t>
            </a:fld>
            <a:endParaRPr lang="en-US"/>
          </a:p>
        </p:txBody>
      </p:sp>
    </p:spTree>
    <p:extLst>
      <p:ext uri="{BB962C8B-B14F-4D97-AF65-F5344CB8AC3E}">
        <p14:creationId xmlns:p14="http://schemas.microsoft.com/office/powerpoint/2010/main" val="3043178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forget</a:t>
            </a:r>
            <a:r>
              <a:rPr lang="en-US" baseline="0" dirty="0"/>
              <a:t> that the applied force is given as F = F0coswt.</a:t>
            </a:r>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19</a:t>
            </a:fld>
            <a:endParaRPr lang="en-US"/>
          </a:p>
        </p:txBody>
      </p:sp>
    </p:spTree>
    <p:extLst>
      <p:ext uri="{BB962C8B-B14F-4D97-AF65-F5344CB8AC3E}">
        <p14:creationId xmlns:p14="http://schemas.microsoft.com/office/powerpoint/2010/main" val="1427610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forget</a:t>
            </a:r>
            <a:r>
              <a:rPr lang="en-US" baseline="0" dirty="0"/>
              <a:t> that the applied force is given as F = F0coswt.</a:t>
            </a:r>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20</a:t>
            </a:fld>
            <a:endParaRPr lang="en-US"/>
          </a:p>
        </p:txBody>
      </p:sp>
    </p:spTree>
    <p:extLst>
      <p:ext uri="{BB962C8B-B14F-4D97-AF65-F5344CB8AC3E}">
        <p14:creationId xmlns:p14="http://schemas.microsoft.com/office/powerpoint/2010/main" val="1068205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sym typeface="Symbol" panose="05050102010706020507" pitchFamily="18" charset="2"/>
              </a:rPr>
              <a:t>The displacement here</a:t>
            </a:r>
            <a:r>
              <a:rPr lang="en-US" sz="1200" baseline="0" dirty="0">
                <a:latin typeface="Times New Roman" panose="02020603050405020304" pitchFamily="18" charset="0"/>
                <a:cs typeface="Times New Roman" panose="02020603050405020304" pitchFamily="18" charset="0"/>
                <a:sym typeface="Symbol" panose="05050102010706020507" pitchFamily="18" charset="2"/>
              </a:rPr>
              <a:t> is a result of the driving force F = F0cost</a:t>
            </a:r>
            <a:endParaRPr lang="en-US" sz="1200" dirty="0">
              <a:latin typeface="Times New Roman" panose="02020603050405020304" pitchFamily="18" charset="0"/>
              <a:cs typeface="Times New Roman" panose="02020603050405020304" pitchFamily="18" charset="0"/>
              <a:sym typeface="Symbol" panose="050501020107060205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sym typeface="Symbol" panose="05050102010706020507" pitchFamily="18" charset="2"/>
              </a:rPr>
              <a:t>What would x be when  </a:t>
            </a:r>
            <a:r>
              <a:rPr lang="en-US" sz="1200" dirty="0">
                <a:latin typeface="Times New Roman" panose="02020603050405020304" pitchFamily="18" charset="0"/>
                <a:cs typeface="Times New Roman" panose="02020603050405020304" pitchFamily="18" charset="0"/>
                <a:sym typeface="Wingdings" panose="05000000000000000000" pitchFamily="2" charset="2"/>
              </a:rPr>
              <a:t> 0?  The</a:t>
            </a:r>
            <a:r>
              <a:rPr lang="en-US" sz="1200" baseline="0" dirty="0">
                <a:latin typeface="Times New Roman" panose="02020603050405020304" pitchFamily="18" charset="0"/>
                <a:cs typeface="Times New Roman" panose="02020603050405020304" pitchFamily="18" charset="0"/>
                <a:sym typeface="Wingdings" panose="05000000000000000000" pitchFamily="2" charset="2"/>
              </a:rPr>
              <a:t> amplitude</a:t>
            </a:r>
            <a:r>
              <a:rPr lang="en-US" sz="1200" dirty="0">
                <a:latin typeface="Times New Roman" panose="02020603050405020304" pitchFamily="18" charset="0"/>
                <a:cs typeface="Times New Roman" panose="02020603050405020304" pitchFamily="18" charset="0"/>
                <a:sym typeface="Wingdings" panose="05000000000000000000" pitchFamily="2" charset="2"/>
              </a:rPr>
              <a:t> = F/s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panose="02020603050405020304" pitchFamily="18" charset="0"/>
              <a:cs typeface="Times New Roman" panose="02020603050405020304" pitchFamily="18" charset="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Times New Roman" panose="02020603050405020304" pitchFamily="18" charset="0"/>
                <a:cs typeface="Times New Roman" panose="02020603050405020304" pitchFamily="18" charset="0"/>
                <a:sym typeface="Wingdings" panose="05000000000000000000" pitchFamily="2" charset="2"/>
              </a:rPr>
              <a:t>What would x be when </a:t>
            </a:r>
            <a:r>
              <a:rPr lang="en-US" sz="1200" dirty="0">
                <a:latin typeface="Times New Roman" panose="02020603050405020304" pitchFamily="18" charset="0"/>
                <a:cs typeface="Times New Roman" panose="02020603050405020304" pitchFamily="18" charset="0"/>
                <a:sym typeface="Symbol" panose="05050102010706020507" pitchFamily="18" charset="2"/>
              </a:rPr>
              <a:t>  </a:t>
            </a:r>
            <a:r>
              <a:rPr lang="en-US" sz="1200" dirty="0">
                <a:latin typeface="Times New Roman" panose="02020603050405020304" pitchFamily="18" charset="0"/>
                <a:cs typeface="Times New Roman" panose="02020603050405020304" pitchFamily="18" charset="0"/>
                <a:sym typeface="Wingdings" panose="05000000000000000000" pitchFamily="2" charset="2"/>
              </a:rPr>
              <a:t> </a:t>
            </a:r>
            <a:r>
              <a:rPr lang="en-US" sz="1200" dirty="0">
                <a:latin typeface="Times New Roman" panose="02020603050405020304" pitchFamily="18" charset="0"/>
                <a:cs typeface="Times New Roman" panose="02020603050405020304" pitchFamily="18" charset="0"/>
                <a:sym typeface="Symbol" panose="05050102010706020507" pitchFamily="18" charset="2"/>
              </a:rPr>
              <a:t> ? </a:t>
            </a:r>
            <a:r>
              <a:rPr lang="en-US" sz="1200" baseline="0" dirty="0">
                <a:latin typeface="Times New Roman" panose="02020603050405020304" pitchFamily="18" charset="0"/>
                <a:cs typeface="Times New Roman" panose="02020603050405020304" pitchFamily="18" charset="0"/>
                <a:sym typeface="Symbol" panose="05050102010706020507" pitchFamily="18" charset="2"/>
              </a:rPr>
              <a:t> The amplitude </a:t>
            </a:r>
            <a:r>
              <a:rPr lang="en-US" sz="1200" dirty="0">
                <a:latin typeface="Times New Roman" panose="02020603050405020304" pitchFamily="18" charset="0"/>
                <a:cs typeface="Times New Roman" panose="02020603050405020304" pitchFamily="18" charset="0"/>
                <a:sym typeface="Symbol" panose="05050102010706020507" pitchFamily="18" charset="2"/>
              </a:rPr>
              <a:t>= F/mw^2 </a:t>
            </a:r>
            <a:r>
              <a:rPr lang="en-US" sz="1200" dirty="0">
                <a:latin typeface="Times New Roman" panose="02020603050405020304" pitchFamily="18" charset="0"/>
                <a:cs typeface="Times New Roman" panose="02020603050405020304" pitchFamily="18" charset="0"/>
                <a:sym typeface="Wingdings" panose="05000000000000000000" pitchFamily="2" charset="2"/>
              </a:rPr>
              <a:t> 0</a:t>
            </a:r>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21</a:t>
            </a:fld>
            <a:endParaRPr lang="en-US"/>
          </a:p>
        </p:txBody>
      </p:sp>
    </p:spTree>
    <p:extLst>
      <p:ext uri="{BB962C8B-B14F-4D97-AF65-F5344CB8AC3E}">
        <p14:creationId xmlns:p14="http://schemas.microsoft.com/office/powerpoint/2010/main" val="1185234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if r is very small, the driving</a:t>
            </a:r>
            <a:r>
              <a:rPr lang="en-US" baseline="0" dirty="0"/>
              <a:t> frequencies that gives displacement and velocity resonances are the same.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Express the driving resonance frequency in terms of damping frequency?</a:t>
            </a:r>
            <a:endParaRPr lang="en-US" sz="1200" b="1" dirty="0">
              <a:solidFill>
                <a:srgbClr val="FF0000"/>
              </a:solidFill>
              <a:latin typeface="Times New Roman" panose="02020603050405020304" pitchFamily="18" charset="0"/>
              <a:cs typeface="Times New Roman" panose="02020603050405020304" pitchFamily="18" charset="0"/>
            </a:endParaRPr>
          </a:p>
          <a:p>
            <a:r>
              <a:rPr lang="en-US" baseline="0" dirty="0"/>
              <a:t>W^2 = w’^2 –r^2/4m^2</a:t>
            </a:r>
          </a:p>
          <a:p>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22</a:t>
            </a:fld>
            <a:endParaRPr lang="en-US"/>
          </a:p>
        </p:txBody>
      </p:sp>
    </p:spTree>
    <p:extLst>
      <p:ext uri="{BB962C8B-B14F-4D97-AF65-F5344CB8AC3E}">
        <p14:creationId xmlns:p14="http://schemas.microsoft.com/office/powerpoint/2010/main" val="2131446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varying r to be either larger or lower, the amplitude</a:t>
            </a:r>
            <a:r>
              <a:rPr lang="en-US" baseline="0" dirty="0"/>
              <a:t> resonance can be exploited.</a:t>
            </a:r>
            <a:endParaRPr lang="en-US" dirty="0"/>
          </a:p>
          <a:p>
            <a:r>
              <a:rPr lang="en-US" dirty="0"/>
              <a:t>Keeping the resonance amplitude low is the principle of vibration insulation.</a:t>
            </a:r>
          </a:p>
          <a:p>
            <a:r>
              <a:rPr lang="en-US" dirty="0"/>
              <a:t>A negligible value of r produces a large amplification at resonance : this is the basis of high selectivity</a:t>
            </a:r>
            <a:r>
              <a:rPr lang="en-US" baseline="0" dirty="0"/>
              <a:t> in a tuned radio circuit.</a:t>
            </a:r>
          </a:p>
          <a:p>
            <a:r>
              <a:rPr lang="en-US" baseline="0" dirty="0"/>
              <a:t>This slide just shows how the maximum displacement of the force oscillator varies with the damping </a:t>
            </a:r>
            <a:r>
              <a:rPr lang="en-US" baseline="0" dirty="0" err="1"/>
              <a:t>constant.s</a:t>
            </a:r>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23</a:t>
            </a:fld>
            <a:endParaRPr lang="en-US"/>
          </a:p>
        </p:txBody>
      </p:sp>
    </p:spTree>
    <p:extLst>
      <p:ext uri="{BB962C8B-B14F-4D97-AF65-F5344CB8AC3E}">
        <p14:creationId xmlns:p14="http://schemas.microsoft.com/office/powerpoint/2010/main" val="2449437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t>
            </a:r>
            <a:r>
              <a:rPr lang="en-US" baseline="0" dirty="0"/>
              <a:t> x lags F by Pi at high frequency</a:t>
            </a:r>
          </a:p>
          <a:p>
            <a:r>
              <a:rPr lang="en-US" baseline="0" dirty="0"/>
              <a:t>X lags by Pi/2 at frequency of free oscillation  w0</a:t>
            </a:r>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25</a:t>
            </a:fld>
            <a:endParaRPr lang="en-US"/>
          </a:p>
        </p:txBody>
      </p:sp>
    </p:spTree>
    <p:extLst>
      <p:ext uri="{BB962C8B-B14F-4D97-AF65-F5344CB8AC3E}">
        <p14:creationId xmlns:p14="http://schemas.microsoft.com/office/powerpoint/2010/main" val="3396655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a:t>
            </a:r>
            <a:r>
              <a:rPr lang="en-US" dirty="0">
                <a:sym typeface="Symbol" panose="05050102010706020507" pitchFamily="18" charset="2"/>
              </a:rPr>
              <a:t> in the</a:t>
            </a:r>
            <a:r>
              <a:rPr lang="en-US" baseline="0" dirty="0">
                <a:sym typeface="Symbol" panose="05050102010706020507" pitchFamily="18" charset="2"/>
              </a:rPr>
              <a:t> assumption of the displacement indicates that, in general, the displacement and driving force may be out of phase.</a:t>
            </a:r>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2</a:t>
            </a:fld>
            <a:endParaRPr lang="en-US"/>
          </a:p>
        </p:txBody>
      </p:sp>
    </p:spTree>
    <p:extLst>
      <p:ext uri="{BB962C8B-B14F-4D97-AF65-F5344CB8AC3E}">
        <p14:creationId xmlns:p14="http://schemas.microsoft.com/office/powerpoint/2010/main" val="3940400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29</a:t>
            </a:fld>
            <a:endParaRPr lang="en-US"/>
          </a:p>
        </p:txBody>
      </p:sp>
    </p:spTree>
    <p:extLst>
      <p:ext uri="{BB962C8B-B14F-4D97-AF65-F5344CB8AC3E}">
        <p14:creationId xmlns:p14="http://schemas.microsoft.com/office/powerpoint/2010/main" val="2969593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Polarizability</a:t>
            </a:r>
            <a:r>
              <a:rPr lang="en-US" sz="1200" b="0" i="0" kern="1200" dirty="0">
                <a:solidFill>
                  <a:schemeClr val="tx1"/>
                </a:solidFill>
                <a:effectLst/>
                <a:latin typeface="+mn-lt"/>
                <a:ea typeface="+mn-ea"/>
                <a:cs typeface="+mn-cs"/>
              </a:rPr>
              <a:t> is the ability to form instantaneous </a:t>
            </a:r>
            <a:r>
              <a:rPr lang="en-US" sz="1200" b="0" i="0" u="none" strike="noStrike" kern="1200" dirty="0">
                <a:solidFill>
                  <a:schemeClr val="tx1"/>
                </a:solidFill>
                <a:effectLst/>
                <a:latin typeface="+mn-lt"/>
                <a:ea typeface="+mn-ea"/>
                <a:cs typeface="+mn-cs"/>
                <a:hlinkClick r:id="rId3" tooltip="Dipole"/>
              </a:rPr>
              <a:t>dipoles</a:t>
            </a:r>
            <a:r>
              <a:rPr lang="en-US" sz="1200" b="0" i="0" kern="1200" dirty="0">
                <a:solidFill>
                  <a:schemeClr val="tx1"/>
                </a:solidFill>
                <a:effectLst/>
                <a:latin typeface="+mn-lt"/>
                <a:ea typeface="+mn-ea"/>
                <a:cs typeface="+mn-cs"/>
              </a:rPr>
              <a:t>. It is a property of matter. Polarizabilities determine the dynamical response of a bound system to external fields, and provide insight into a molecule's internal structure.</a:t>
            </a:r>
            <a:r>
              <a:rPr lang="en-US" sz="1200" b="0" i="0" u="none" strike="noStrike" kern="1200" baseline="30000" dirty="0">
                <a:solidFill>
                  <a:schemeClr val="tx1"/>
                </a:solidFill>
                <a:effectLst/>
                <a:latin typeface="+mn-lt"/>
                <a:ea typeface="+mn-ea"/>
                <a:cs typeface="+mn-cs"/>
                <a:hlinkClick r:id="rId4"/>
              </a:rPr>
              <a:t>[1]</a:t>
            </a:r>
            <a:r>
              <a:rPr lang="en-US" sz="1200" b="0" i="0" kern="1200" dirty="0">
                <a:solidFill>
                  <a:schemeClr val="tx1"/>
                </a:solidFill>
                <a:effectLst/>
                <a:latin typeface="+mn-lt"/>
                <a:ea typeface="+mn-ea"/>
                <a:cs typeface="+mn-cs"/>
              </a:rPr>
              <a:t> In a solid, polarizability is defined as </a:t>
            </a:r>
            <a:r>
              <a:rPr lang="en-US" sz="1200" b="0" i="0" u="none" strike="noStrike" kern="1200" dirty="0">
                <a:solidFill>
                  <a:schemeClr val="tx1"/>
                </a:solidFill>
                <a:effectLst/>
                <a:latin typeface="+mn-lt"/>
                <a:ea typeface="+mn-ea"/>
                <a:cs typeface="+mn-cs"/>
                <a:hlinkClick r:id="rId5" tooltip="Electric dipole moment"/>
              </a:rPr>
              <a:t>dipole moment</a:t>
            </a:r>
            <a:r>
              <a:rPr lang="en-US" sz="1200" b="0" i="0" kern="1200" dirty="0">
                <a:solidFill>
                  <a:schemeClr val="tx1"/>
                </a:solidFill>
                <a:effectLst/>
                <a:latin typeface="+mn-lt"/>
                <a:ea typeface="+mn-ea"/>
                <a:cs typeface="+mn-cs"/>
              </a:rPr>
              <a:t> per unit volume of the crystal cell.</a:t>
            </a:r>
          </a:p>
          <a:p>
            <a:r>
              <a:rPr lang="en-US" sz="1200" b="0" i="0" kern="1200" dirty="0">
                <a:solidFill>
                  <a:schemeClr val="tx1"/>
                </a:solidFill>
                <a:effectLst/>
                <a:latin typeface="+mn-lt"/>
                <a:ea typeface="+mn-ea"/>
                <a:cs typeface="+mn-cs"/>
              </a:rPr>
              <a:t>Electron number density = no of electron per unit volume</a:t>
            </a:r>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30</a:t>
            </a:fld>
            <a:endParaRPr lang="en-US"/>
          </a:p>
        </p:txBody>
      </p:sp>
    </p:spTree>
    <p:extLst>
      <p:ext uri="{BB962C8B-B14F-4D97-AF65-F5344CB8AC3E}">
        <p14:creationId xmlns:p14="http://schemas.microsoft.com/office/powerpoint/2010/main" val="19694989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instantaneous power P supplied is equal to the product of the instantaneous driving</a:t>
            </a:r>
          </a:p>
          <a:p>
            <a:r>
              <a:rPr lang="en-US" sz="1200" b="0" i="0" u="none" strike="noStrike" kern="1200" baseline="0" dirty="0">
                <a:solidFill>
                  <a:schemeClr val="tx1"/>
                </a:solidFill>
                <a:latin typeface="+mn-lt"/>
                <a:ea typeface="+mn-ea"/>
                <a:cs typeface="+mn-cs"/>
              </a:rPr>
              <a:t>force and the instantaneous velocity;</a:t>
            </a:r>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32</a:t>
            </a:fld>
            <a:endParaRPr lang="en-US"/>
          </a:p>
        </p:txBody>
      </p:sp>
    </p:spTree>
    <p:extLst>
      <p:ext uri="{BB962C8B-B14F-4D97-AF65-F5344CB8AC3E}">
        <p14:creationId xmlns:p14="http://schemas.microsoft.com/office/powerpoint/2010/main" val="17677911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idea is simple: Protect sensitive objects from vibrating floors and foundations. So is the basic vibration-isolation system model, </a:t>
            </a:r>
          </a:p>
          <a:p>
            <a:r>
              <a:rPr lang="en-US" sz="1200" b="0" i="0" kern="1200" dirty="0">
                <a:solidFill>
                  <a:schemeClr val="tx1"/>
                </a:solidFill>
                <a:effectLst/>
                <a:latin typeface="+mn-lt"/>
                <a:ea typeface="+mn-ea"/>
                <a:cs typeface="+mn-cs"/>
              </a:rPr>
              <a:t>The spring</a:t>
            </a:r>
            <a:r>
              <a:rPr lang="en-US" sz="1200" b="0" i="0" kern="1200" baseline="0" dirty="0">
                <a:solidFill>
                  <a:schemeClr val="tx1"/>
                </a:solidFill>
                <a:effectLst/>
                <a:latin typeface="+mn-lt"/>
                <a:ea typeface="+mn-ea"/>
                <a:cs typeface="+mn-cs"/>
              </a:rPr>
              <a:t> resists the movement of the vibration because it exerts an opposing force proportional to its displacement.</a:t>
            </a:r>
          </a:p>
          <a:p>
            <a:r>
              <a:rPr lang="en-US" sz="1200" b="0" i="0" kern="1200" baseline="0" dirty="0">
                <a:solidFill>
                  <a:schemeClr val="tx1"/>
                </a:solidFill>
                <a:effectLst/>
                <a:latin typeface="+mn-lt"/>
                <a:ea typeface="+mn-ea"/>
                <a:cs typeface="+mn-cs"/>
              </a:rPr>
              <a:t>The damper consists of a piston moving through a viscous fluid, or a conductor moving in a  magnetic field, and it removes kinetic energy and dissipate it as heat.</a:t>
            </a:r>
            <a:endParaRPr lang="en-US" dirty="0"/>
          </a:p>
        </p:txBody>
      </p:sp>
      <p:sp>
        <p:nvSpPr>
          <p:cNvPr id="4" name="Slide Number Placeholder 3"/>
          <p:cNvSpPr>
            <a:spLocks noGrp="1"/>
          </p:cNvSpPr>
          <p:nvPr>
            <p:ph type="sldNum" sz="quarter" idx="10"/>
          </p:nvPr>
        </p:nvSpPr>
        <p:spPr/>
        <p:txBody>
          <a:bodyPr/>
          <a:lstStyle/>
          <a:p>
            <a:fld id="{63976398-3E00-474B-BE6E-671F6BDC1E63}" type="slidenum">
              <a:rPr lang="en-US" smtClean="0"/>
              <a:t>38</a:t>
            </a:fld>
            <a:endParaRPr lang="en-US"/>
          </a:p>
        </p:txBody>
      </p:sp>
    </p:spTree>
    <p:extLst>
      <p:ext uri="{BB962C8B-B14F-4D97-AF65-F5344CB8AC3E}">
        <p14:creationId xmlns:p14="http://schemas.microsoft.com/office/powerpoint/2010/main" val="37605866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y-x </a:t>
            </a:r>
            <a:r>
              <a:rPr lang="th-TH" dirty="0"/>
              <a:t>เป็นระยะกระจัดสัมพัทธ์</a:t>
            </a:r>
            <a:r>
              <a:rPr lang="en-US" dirty="0"/>
              <a:t> </a:t>
            </a:r>
            <a:r>
              <a:rPr lang="th-TH" dirty="0"/>
              <a:t>ของตัวถ่ายทอดการสั่นซึ่งประกอบด้วย</a:t>
            </a:r>
            <a:r>
              <a:rPr lang="th-TH" baseline="0" dirty="0"/>
              <a:t> </a:t>
            </a:r>
            <a:r>
              <a:rPr lang="en-US" baseline="0" dirty="0"/>
              <a:t>spring </a:t>
            </a:r>
            <a:r>
              <a:rPr lang="th-TH" baseline="0" dirty="0"/>
              <a:t>และ </a:t>
            </a:r>
            <a:r>
              <a:rPr lang="en-US" baseline="0" dirty="0"/>
              <a:t>damper</a:t>
            </a:r>
          </a:p>
          <a:p>
            <a:r>
              <a:rPr lang="en-US" baseline="0" dirty="0" err="1"/>
              <a:t>dy</a:t>
            </a:r>
            <a:r>
              <a:rPr lang="en-US" baseline="0" dirty="0"/>
              <a:t>/</a:t>
            </a:r>
            <a:r>
              <a:rPr lang="en-US" baseline="0" dirty="0" err="1"/>
              <a:t>dt</a:t>
            </a:r>
            <a:r>
              <a:rPr lang="en-US" baseline="0" dirty="0"/>
              <a:t> – dx/</a:t>
            </a:r>
            <a:r>
              <a:rPr lang="en-US" baseline="0" dirty="0" err="1"/>
              <a:t>dt</a:t>
            </a:r>
            <a:r>
              <a:rPr lang="en-US" baseline="0" dirty="0"/>
              <a:t>  </a:t>
            </a:r>
            <a:r>
              <a:rPr lang="th-TH" baseline="0" dirty="0"/>
              <a:t>เป็นความเร็วสัมพัทธ์ของตัวถ่ายทอดการสั่น</a:t>
            </a:r>
            <a:endParaRPr lang="en-US" dirty="0"/>
          </a:p>
        </p:txBody>
      </p:sp>
      <p:sp>
        <p:nvSpPr>
          <p:cNvPr id="4" name="Slide Number Placeholder 3"/>
          <p:cNvSpPr>
            <a:spLocks noGrp="1"/>
          </p:cNvSpPr>
          <p:nvPr>
            <p:ph type="sldNum" sz="quarter" idx="10"/>
          </p:nvPr>
        </p:nvSpPr>
        <p:spPr/>
        <p:txBody>
          <a:bodyPr/>
          <a:lstStyle/>
          <a:p>
            <a:fld id="{63976398-3E00-474B-BE6E-671F6BDC1E63}" type="slidenum">
              <a:rPr lang="en-US" smtClean="0"/>
              <a:t>39</a:t>
            </a:fld>
            <a:endParaRPr lang="en-US"/>
          </a:p>
        </p:txBody>
      </p:sp>
    </p:spTree>
    <p:extLst>
      <p:ext uri="{BB962C8B-B14F-4D97-AF65-F5344CB8AC3E}">
        <p14:creationId xmlns:p14="http://schemas.microsoft.com/office/powerpoint/2010/main" val="3396598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Isolation is the reduction in transmitted vibration through the storage and controlled release of vibrational energy.</a:t>
            </a:r>
          </a:p>
          <a:p>
            <a:r>
              <a:rPr lang="en-US" sz="1200" b="0" i="0" kern="1200" dirty="0">
                <a:solidFill>
                  <a:schemeClr val="tx1"/>
                </a:solidFill>
                <a:effectLst/>
                <a:latin typeface="+mn-lt"/>
                <a:ea typeface="+mn-ea"/>
                <a:cs typeface="+mn-cs"/>
              </a:rPr>
              <a:t>The figure shows the effect of adding damping to a spring mass system. In many cases, it is impossible to add enough damping to reduce peak transmitted vibrations to acceptable levels. Therefore, the system engineer must ensure that the natural frequency of the system is sufficiently below the disturbing frequency so the transmitted vibrations are minimized.</a:t>
            </a:r>
          </a:p>
          <a:p>
            <a:r>
              <a:rPr lang="en-US" sz="1200" b="0" i="0" kern="1200" dirty="0">
                <a:solidFill>
                  <a:schemeClr val="tx1"/>
                </a:solidFill>
                <a:effectLst/>
                <a:latin typeface="+mn-lt"/>
                <a:ea typeface="+mn-ea"/>
                <a:cs typeface="+mn-cs"/>
              </a:rPr>
              <a:t>W0 here is the natural frequency while w is the driving frequency.</a:t>
            </a:r>
            <a:endParaRPr lang="en-US" dirty="0"/>
          </a:p>
        </p:txBody>
      </p:sp>
      <p:sp>
        <p:nvSpPr>
          <p:cNvPr id="4" name="Slide Number Placeholder 3"/>
          <p:cNvSpPr>
            <a:spLocks noGrp="1"/>
          </p:cNvSpPr>
          <p:nvPr>
            <p:ph type="sldNum" sz="quarter" idx="10"/>
          </p:nvPr>
        </p:nvSpPr>
        <p:spPr/>
        <p:txBody>
          <a:bodyPr/>
          <a:lstStyle/>
          <a:p>
            <a:fld id="{63976398-3E00-474B-BE6E-671F6BDC1E63}" type="slidenum">
              <a:rPr lang="en-US" smtClean="0"/>
              <a:t>40</a:t>
            </a:fld>
            <a:endParaRPr lang="en-US"/>
          </a:p>
        </p:txBody>
      </p:sp>
    </p:spTree>
    <p:extLst>
      <p:ext uri="{BB962C8B-B14F-4D97-AF65-F5344CB8AC3E}">
        <p14:creationId xmlns:p14="http://schemas.microsoft.com/office/powerpoint/2010/main" val="3534308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Isolation is the reduction in transmitted vibration through the storage and controlled release of vibrational energy.</a:t>
            </a:r>
          </a:p>
          <a:p>
            <a:r>
              <a:rPr lang="en-US" sz="1200" b="0" i="0" kern="1200" dirty="0">
                <a:solidFill>
                  <a:schemeClr val="tx1"/>
                </a:solidFill>
                <a:effectLst/>
                <a:latin typeface="+mn-lt"/>
                <a:ea typeface="+mn-ea"/>
                <a:cs typeface="+mn-cs"/>
              </a:rPr>
              <a:t>The figure shows the effect of adding damping to a spring mass system. In many cases, it is impossible to add enough damping to reduce peak transmitted vibrations to acceptable levels. Therefore, the system engineer must ensure that the natural frequency of the system is sufficiently below the disturbing frequency so the transmitted vibrations are minimized.</a:t>
            </a:r>
          </a:p>
          <a:p>
            <a:r>
              <a:rPr lang="en-US" sz="1200" b="0" i="0" kern="1200" dirty="0">
                <a:solidFill>
                  <a:schemeClr val="tx1"/>
                </a:solidFill>
                <a:effectLst/>
                <a:latin typeface="+mn-lt"/>
                <a:ea typeface="+mn-ea"/>
                <a:cs typeface="+mn-cs"/>
                <a:sym typeface="Symbol" panose="05050102010706020507" pitchFamily="18" charset="2"/>
              </a:rPr>
              <a:t> </a:t>
            </a:r>
            <a:r>
              <a:rPr lang="th-TH" sz="1200" b="0" i="0" kern="1200" dirty="0">
                <a:solidFill>
                  <a:schemeClr val="tx1"/>
                </a:solidFill>
                <a:effectLst/>
                <a:latin typeface="+mn-lt"/>
                <a:ea typeface="+mn-ea"/>
                <a:cs typeface="+mn-cs"/>
                <a:sym typeface="Symbol" panose="05050102010706020507" pitchFamily="18" charset="2"/>
              </a:rPr>
              <a:t>คือ</a:t>
            </a:r>
            <a:r>
              <a:rPr lang="th-TH" sz="1200" b="0" i="0" kern="1200" baseline="0" dirty="0">
                <a:solidFill>
                  <a:schemeClr val="tx1"/>
                </a:solidFill>
                <a:effectLst/>
                <a:latin typeface="+mn-lt"/>
                <a:ea typeface="+mn-ea"/>
                <a:cs typeface="+mn-cs"/>
                <a:sym typeface="Symbol" panose="05050102010706020507" pitchFamily="18" charset="2"/>
              </a:rPr>
              <a:t> </a:t>
            </a:r>
            <a:r>
              <a:rPr lang="en-US" sz="1200" b="0" i="0" kern="1200" baseline="0" dirty="0">
                <a:solidFill>
                  <a:schemeClr val="tx1"/>
                </a:solidFill>
                <a:effectLst/>
                <a:latin typeface="+mn-lt"/>
                <a:ea typeface="+mn-ea"/>
                <a:cs typeface="+mn-cs"/>
                <a:sym typeface="Symbol" panose="05050102010706020507" pitchFamily="18" charset="2"/>
              </a:rPr>
              <a:t>damping ratio </a:t>
            </a:r>
            <a:r>
              <a:rPr lang="th-TH" sz="1200" b="0" i="0" kern="1200" baseline="0" dirty="0">
                <a:solidFill>
                  <a:schemeClr val="tx1"/>
                </a:solidFill>
                <a:effectLst/>
                <a:latin typeface="+mn-lt"/>
                <a:ea typeface="+mn-ea"/>
                <a:cs typeface="+mn-cs"/>
                <a:sym typeface="Symbol" panose="05050102010706020507" pitchFamily="18" charset="2"/>
              </a:rPr>
              <a:t>หรือ อัตราส่วนระหว่าง </a:t>
            </a:r>
            <a:r>
              <a:rPr lang="en-US" sz="1200" b="0" i="0" kern="1200" baseline="0" dirty="0">
                <a:solidFill>
                  <a:schemeClr val="tx1"/>
                </a:solidFill>
                <a:effectLst/>
                <a:latin typeface="+mn-lt"/>
                <a:ea typeface="+mn-ea"/>
                <a:cs typeface="+mn-cs"/>
                <a:sym typeface="Symbol" panose="05050102010706020507" pitchFamily="18" charset="2"/>
              </a:rPr>
              <a:t>damping constant </a:t>
            </a:r>
            <a:r>
              <a:rPr lang="th-TH" sz="1200" b="0" i="0" kern="1200" baseline="0" dirty="0">
                <a:solidFill>
                  <a:schemeClr val="tx1"/>
                </a:solidFill>
                <a:effectLst/>
                <a:latin typeface="+mn-lt"/>
                <a:ea typeface="+mn-ea"/>
                <a:cs typeface="+mn-cs"/>
                <a:sym typeface="Symbol" panose="05050102010706020507" pitchFamily="18" charset="2"/>
              </a:rPr>
              <a:t>ของ </a:t>
            </a:r>
            <a:r>
              <a:rPr lang="en-US" sz="1200" b="0" i="0" kern="1200" baseline="0" dirty="0">
                <a:solidFill>
                  <a:schemeClr val="tx1"/>
                </a:solidFill>
                <a:effectLst/>
                <a:latin typeface="+mn-lt"/>
                <a:ea typeface="+mn-ea"/>
                <a:cs typeface="+mn-cs"/>
                <a:sym typeface="Symbol" panose="05050102010706020507" pitchFamily="18" charset="2"/>
              </a:rPr>
              <a:t>system</a:t>
            </a:r>
            <a:r>
              <a:rPr lang="th-TH" sz="1200" b="0" i="0" kern="1200" baseline="0" dirty="0">
                <a:solidFill>
                  <a:schemeClr val="tx1"/>
                </a:solidFill>
                <a:effectLst/>
                <a:latin typeface="+mn-lt"/>
                <a:ea typeface="+mn-ea"/>
                <a:cs typeface="+mn-cs"/>
                <a:sym typeface="Symbol" panose="05050102010706020507" pitchFamily="18" charset="2"/>
              </a:rPr>
              <a:t> กับ </a:t>
            </a:r>
            <a:r>
              <a:rPr lang="en-US" sz="1200" b="0" i="0" kern="1200" baseline="0" dirty="0">
                <a:solidFill>
                  <a:schemeClr val="tx1"/>
                </a:solidFill>
                <a:effectLst/>
                <a:latin typeface="+mn-lt"/>
                <a:ea typeface="+mn-ea"/>
                <a:cs typeface="+mn-cs"/>
                <a:sym typeface="Symbol" panose="05050102010706020507" pitchFamily="18" charset="2"/>
              </a:rPr>
              <a:t>critical damping constant </a:t>
            </a:r>
            <a:r>
              <a:rPr lang="th-TH" sz="1200" b="0" i="0" kern="1200" baseline="0" dirty="0">
                <a:solidFill>
                  <a:schemeClr val="tx1"/>
                </a:solidFill>
                <a:effectLst/>
                <a:latin typeface="+mn-lt"/>
                <a:ea typeface="+mn-ea"/>
                <a:cs typeface="+mn-cs"/>
                <a:sym typeface="Symbol" panose="05050102010706020507" pitchFamily="18" charset="2"/>
              </a:rPr>
              <a:t>ของระบบนั้น</a:t>
            </a:r>
            <a:endParaRPr lang="en-US" dirty="0"/>
          </a:p>
        </p:txBody>
      </p:sp>
      <p:sp>
        <p:nvSpPr>
          <p:cNvPr id="4" name="Slide Number Placeholder 3"/>
          <p:cNvSpPr>
            <a:spLocks noGrp="1"/>
          </p:cNvSpPr>
          <p:nvPr>
            <p:ph type="sldNum" sz="quarter" idx="10"/>
          </p:nvPr>
        </p:nvSpPr>
        <p:spPr/>
        <p:txBody>
          <a:bodyPr/>
          <a:lstStyle/>
          <a:p>
            <a:fld id="{63976398-3E00-474B-BE6E-671F6BDC1E63}" type="slidenum">
              <a:rPr lang="en-US" smtClean="0"/>
              <a:t>41</a:t>
            </a:fld>
            <a:endParaRPr lang="en-US"/>
          </a:p>
        </p:txBody>
      </p:sp>
    </p:spTree>
    <p:extLst>
      <p:ext uri="{BB962C8B-B14F-4D97-AF65-F5344CB8AC3E}">
        <p14:creationId xmlns:p14="http://schemas.microsoft.com/office/powerpoint/2010/main" val="37081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a:t>
            </a:r>
            <a:r>
              <a:rPr lang="en-US" sz="1200" dirty="0">
                <a:latin typeface="Times New Roman" panose="02020603050405020304" pitchFamily="18" charset="0"/>
                <a:cs typeface="Times New Roman" panose="02020603050405020304" pitchFamily="18" charset="0"/>
                <a:sym typeface="Symbol" panose="05050102010706020507" pitchFamily="18" charset="2"/>
              </a:rPr>
              <a:t></a:t>
            </a:r>
            <a:r>
              <a:rPr lang="en-US" sz="1200" baseline="-25000" dirty="0">
                <a:latin typeface="Times New Roman" panose="02020603050405020304" pitchFamily="18" charset="0"/>
                <a:cs typeface="Times New Roman" panose="02020603050405020304" pitchFamily="18" charset="0"/>
                <a:sym typeface="Symbol" panose="05050102010706020507" pitchFamily="18" charset="2"/>
              </a:rPr>
              <a:t>0</a:t>
            </a:r>
            <a:r>
              <a:rPr lang="en-US" sz="1200" dirty="0">
                <a:latin typeface="Times New Roman" panose="02020603050405020304" pitchFamily="18" charset="0"/>
                <a:cs typeface="Times New Roman" panose="02020603050405020304" pitchFamily="18" charset="0"/>
                <a:sym typeface="Symbol" panose="05050102010706020507" pitchFamily="18" charset="2"/>
              </a:rPr>
              <a:t> ^2 = s/m,</a:t>
            </a:r>
            <a:r>
              <a:rPr lang="en-US" sz="1200" baseline="0" dirty="0">
                <a:latin typeface="Times New Roman" panose="02020603050405020304" pitchFamily="18" charset="0"/>
                <a:cs typeface="Times New Roman" panose="02020603050405020304" pitchFamily="18" charset="0"/>
                <a:sym typeface="Symbol" panose="05050102010706020507" pitchFamily="18" charset="2"/>
              </a:rPr>
              <a:t> </a:t>
            </a:r>
            <a:r>
              <a:rPr lang="en-US" sz="1200" dirty="0">
                <a:latin typeface="Times New Roman" panose="02020603050405020304" pitchFamily="18" charset="0"/>
                <a:cs typeface="Times New Roman" panose="02020603050405020304" pitchFamily="18" charset="0"/>
              </a:rPr>
              <a:t>s</a:t>
            </a:r>
            <a:r>
              <a:rPr lang="en-US" sz="1200" dirty="0">
                <a:latin typeface="Times New Roman" panose="02020603050405020304" pitchFamily="18" charset="0"/>
                <a:cs typeface="Times New Roman" panose="02020603050405020304" pitchFamily="18" charset="0"/>
                <a:sym typeface="Symbol" panose="05050102010706020507" pitchFamily="18" charset="2"/>
              </a:rPr>
              <a:t>  then </a:t>
            </a:r>
            <a:r>
              <a:rPr lang="en-US" sz="1200" baseline="-25000" dirty="0">
                <a:latin typeface="Times New Roman" panose="02020603050405020304" pitchFamily="18" charset="0"/>
                <a:cs typeface="Times New Roman" panose="02020603050405020304" pitchFamily="18" charset="0"/>
                <a:sym typeface="Symbol" panose="05050102010706020507" pitchFamily="18" charset="2"/>
              </a:rPr>
              <a:t>0</a:t>
            </a:r>
            <a:r>
              <a:rPr lang="en-US" sz="1200" dirty="0">
                <a:latin typeface="Times New Roman" panose="02020603050405020304" pitchFamily="18" charset="0"/>
                <a:cs typeface="Times New Roman" panose="02020603050405020304" pitchFamily="18" charset="0"/>
                <a:sym typeface="Symbol" panose="05050102010706020507" pitchFamily="18" charset="2"/>
              </a:rPr>
              <a:t> </a:t>
            </a:r>
            <a:endParaRPr lang="en-US" dirty="0"/>
          </a:p>
        </p:txBody>
      </p:sp>
      <p:sp>
        <p:nvSpPr>
          <p:cNvPr id="4" name="Slide Number Placeholder 3"/>
          <p:cNvSpPr>
            <a:spLocks noGrp="1"/>
          </p:cNvSpPr>
          <p:nvPr>
            <p:ph type="sldNum" sz="quarter" idx="10"/>
          </p:nvPr>
        </p:nvSpPr>
        <p:spPr/>
        <p:txBody>
          <a:bodyPr/>
          <a:lstStyle/>
          <a:p>
            <a:fld id="{63976398-3E00-474B-BE6E-671F6BDC1E63}" type="slidenum">
              <a:rPr lang="en-US" smtClean="0"/>
              <a:t>42</a:t>
            </a:fld>
            <a:endParaRPr lang="en-US"/>
          </a:p>
        </p:txBody>
      </p:sp>
    </p:spTree>
    <p:extLst>
      <p:ext uri="{BB962C8B-B14F-4D97-AF65-F5344CB8AC3E}">
        <p14:creationId xmlns:p14="http://schemas.microsoft.com/office/powerpoint/2010/main" val="7964266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Transmissibility is another concept that summarizes particular behaviors of a mass, spring, damper system. It is the steady state amplitude ratio of output to input for a given </a:t>
            </a:r>
            <a:r>
              <a:rPr lang="en-US" sz="1200" b="0" i="0" u="none" strike="noStrike" kern="1200" dirty="0">
                <a:solidFill>
                  <a:schemeClr val="tx1"/>
                </a:solidFill>
                <a:effectLst/>
                <a:latin typeface="+mn-lt"/>
                <a:ea typeface="+mn-ea"/>
                <a:cs typeface="+mn-cs"/>
                <a:hlinkClick r:id="rId3"/>
              </a:rPr>
              <a:t>frequency </a:t>
            </a:r>
            <a:r>
              <a:rPr lang="en-US" sz="1200" b="0" i="0" u="none" strike="noStrike" kern="1200" dirty="0" err="1">
                <a:solidFill>
                  <a:schemeClr val="tx1"/>
                </a:solidFill>
                <a:effectLst/>
                <a:latin typeface="+mn-lt"/>
                <a:ea typeface="+mn-ea"/>
                <a:cs typeface="+mn-cs"/>
                <a:hlinkClick r:id="rId3"/>
              </a:rPr>
              <a:t>ratio</a:t>
            </a:r>
            <a:r>
              <a:rPr lang="en-US" sz="1200" b="0" i="0" kern="1200" dirty="0" err="1">
                <a:solidFill>
                  <a:schemeClr val="tx1"/>
                </a:solidFill>
                <a:effectLst/>
                <a:latin typeface="+mn-lt"/>
                <a:ea typeface="+mn-ea"/>
                <a:cs typeface="+mn-cs"/>
              </a:rPr>
              <a:t>and</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a:rPr>
              <a:t>damping ratio</a:t>
            </a:r>
            <a:r>
              <a:rPr lang="en-US" sz="1200" b="0"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3976398-3E00-474B-BE6E-671F6BDC1E63}" type="slidenum">
              <a:rPr lang="en-US" smtClean="0"/>
              <a:t>43</a:t>
            </a:fld>
            <a:endParaRPr lang="en-US"/>
          </a:p>
        </p:txBody>
      </p:sp>
    </p:spTree>
    <p:extLst>
      <p:ext uri="{BB962C8B-B14F-4D97-AF65-F5344CB8AC3E}">
        <p14:creationId xmlns:p14="http://schemas.microsoft.com/office/powerpoint/2010/main" val="32979700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Damping constant </a:t>
            </a:r>
            <a:r>
              <a:rPr lang="th-TH" dirty="0"/>
              <a:t>ค่าคงตัวของการหน่วง</a:t>
            </a:r>
            <a:endParaRPr lang="en-US" dirty="0"/>
          </a:p>
        </p:txBody>
      </p:sp>
      <p:sp>
        <p:nvSpPr>
          <p:cNvPr id="4" name="Slide Number Placeholder 3"/>
          <p:cNvSpPr>
            <a:spLocks noGrp="1"/>
          </p:cNvSpPr>
          <p:nvPr>
            <p:ph type="sldNum" sz="quarter" idx="10"/>
          </p:nvPr>
        </p:nvSpPr>
        <p:spPr/>
        <p:txBody>
          <a:bodyPr/>
          <a:lstStyle/>
          <a:p>
            <a:fld id="{63976398-3E00-474B-BE6E-671F6BDC1E63}" type="slidenum">
              <a:rPr lang="en-US" smtClean="0"/>
              <a:t>44</a:t>
            </a:fld>
            <a:endParaRPr lang="en-US"/>
          </a:p>
        </p:txBody>
      </p:sp>
    </p:spTree>
    <p:extLst>
      <p:ext uri="{BB962C8B-B14F-4D97-AF65-F5344CB8AC3E}">
        <p14:creationId xmlns:p14="http://schemas.microsoft.com/office/powerpoint/2010/main" val="849229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throw in a little damping</a:t>
            </a:r>
            <a:r>
              <a:rPr lang="en-US" baseline="0" dirty="0"/>
              <a:t> at </a:t>
            </a:r>
            <a:r>
              <a:rPr lang="en-US" baseline="0" dirty="0">
                <a:sym typeface="Symbol" panose="05050102010706020507" pitchFamily="18" charset="2"/>
              </a:rPr>
              <a:t> close to 0 the amplitude becomes large but finite. The phase shift smooth out; it is no longer discontinuous, although the shift is still quite abrupt.</a:t>
            </a:r>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3</a:t>
            </a:fld>
            <a:endParaRPr lang="en-US"/>
          </a:p>
        </p:txBody>
      </p:sp>
    </p:spTree>
    <p:extLst>
      <p:ext uri="{BB962C8B-B14F-4D97-AF65-F5344CB8AC3E}">
        <p14:creationId xmlns:p14="http://schemas.microsoft.com/office/powerpoint/2010/main" val="3581834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What is transmissibility?</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Transmissibility is another concept that summarizes particular behaviors of a mass, spring, damper system. It is the steady state amplitude ratio of output to input for a given </a:t>
            </a:r>
            <a:r>
              <a:rPr lang="en-US" sz="1200" b="0" i="0" u="none" strike="noStrike" kern="1200" dirty="0">
                <a:solidFill>
                  <a:schemeClr val="tx1"/>
                </a:solidFill>
                <a:effectLst/>
                <a:latin typeface="+mn-lt"/>
                <a:ea typeface="+mn-ea"/>
                <a:cs typeface="+mn-cs"/>
                <a:hlinkClick r:id="rId3"/>
              </a:rPr>
              <a:t>frequency </a:t>
            </a:r>
            <a:r>
              <a:rPr lang="en-US" sz="1200" b="0" i="0" u="none" strike="noStrike" kern="1200" dirty="0" err="1">
                <a:solidFill>
                  <a:schemeClr val="tx1"/>
                </a:solidFill>
                <a:effectLst/>
                <a:latin typeface="+mn-lt"/>
                <a:ea typeface="+mn-ea"/>
                <a:cs typeface="+mn-cs"/>
                <a:hlinkClick r:id="rId3"/>
              </a:rPr>
              <a:t>ratio</a:t>
            </a:r>
            <a:r>
              <a:rPr lang="en-US" sz="1200" b="0" i="0" kern="1200" dirty="0" err="1">
                <a:solidFill>
                  <a:schemeClr val="tx1"/>
                </a:solidFill>
                <a:effectLst/>
                <a:latin typeface="+mn-lt"/>
                <a:ea typeface="+mn-ea"/>
                <a:cs typeface="+mn-cs"/>
              </a:rPr>
              <a:t>and</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4"/>
              </a:rPr>
              <a:t>damping ratio</a:t>
            </a:r>
            <a:r>
              <a:rPr lang="en-US" sz="1200" b="0" i="0" kern="1200" dirty="0">
                <a:solidFill>
                  <a:schemeClr val="tx1"/>
                </a:solidFill>
                <a:effectLst/>
                <a:latin typeface="+mn-lt"/>
                <a:ea typeface="+mn-ea"/>
                <a:cs typeface="+mn-cs"/>
              </a:rPr>
              <a:t>. This amplitude ratio can be expressed in whatever units are of interest and most often will used as a measure of force transmitted or displacement transmitted. Transmissibility is a key concept to vibration isolation. One example of using this concept with respect to force is evaluating how a vibrating piece of equipment transmits force to the structure of a building and how this can be manipulated and reduced. A second example that would be concerned with transmitted displacement would be isolating sensitive equipment from a vibrating environment. Both of these concepts can also be extended to cars and race cars. The transmissibility plot below shows how amplitude ratio behaves as a function of </a:t>
            </a:r>
            <a:r>
              <a:rPr lang="en-US" sz="1200" b="0" i="0" u="none" strike="noStrike" kern="1200" dirty="0">
                <a:solidFill>
                  <a:schemeClr val="tx1"/>
                </a:solidFill>
                <a:effectLst/>
                <a:latin typeface="+mn-lt"/>
                <a:ea typeface="+mn-ea"/>
                <a:cs typeface="+mn-cs"/>
                <a:hlinkClick r:id="rId3"/>
              </a:rPr>
              <a:t>frequency ratio</a:t>
            </a:r>
            <a:r>
              <a:rPr lang="en-US" sz="1200" b="0" i="0" kern="1200" dirty="0">
                <a:solidFill>
                  <a:schemeClr val="tx1"/>
                </a:solidFill>
                <a:effectLst/>
                <a:latin typeface="+mn-lt"/>
                <a:ea typeface="+mn-ea"/>
                <a:cs typeface="+mn-cs"/>
              </a:rPr>
              <a:t> for </a:t>
            </a:r>
            <a:r>
              <a:rPr lang="en-US" sz="1200" b="0" i="0" kern="1200" dirty="0" err="1">
                <a:solidFill>
                  <a:schemeClr val="tx1"/>
                </a:solidFill>
                <a:effectLst/>
                <a:latin typeface="+mn-lt"/>
                <a:ea typeface="+mn-ea"/>
                <a:cs typeface="+mn-cs"/>
              </a:rPr>
              <a:t>various</a:t>
            </a:r>
            <a:r>
              <a:rPr lang="en-US" sz="1200" b="0" i="0" u="none" strike="noStrike" kern="1200" dirty="0" err="1">
                <a:solidFill>
                  <a:schemeClr val="tx1"/>
                </a:solidFill>
                <a:effectLst/>
                <a:latin typeface="+mn-lt"/>
                <a:ea typeface="+mn-ea"/>
                <a:cs typeface="+mn-cs"/>
                <a:hlinkClick r:id="rId4"/>
              </a:rPr>
              <a:t>damping</a:t>
            </a:r>
            <a:r>
              <a:rPr lang="en-US" sz="1200" b="0" i="0" u="none" strike="noStrike" kern="1200" dirty="0">
                <a:solidFill>
                  <a:schemeClr val="tx1"/>
                </a:solidFill>
                <a:effectLst/>
                <a:latin typeface="+mn-lt"/>
                <a:ea typeface="+mn-ea"/>
                <a:cs typeface="+mn-cs"/>
                <a:hlinkClick r:id="rId4"/>
              </a:rPr>
              <a:t> ratios</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3976398-3E00-474B-BE6E-671F6BDC1E63}" type="slidenum">
              <a:rPr lang="en-US" smtClean="0"/>
              <a:t>49</a:t>
            </a:fld>
            <a:endParaRPr lang="en-US"/>
          </a:p>
        </p:txBody>
      </p:sp>
    </p:spTree>
    <p:extLst>
      <p:ext uri="{BB962C8B-B14F-4D97-AF65-F5344CB8AC3E}">
        <p14:creationId xmlns:p14="http://schemas.microsoft.com/office/powerpoint/2010/main" val="392389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the plot the forcing frequency is </a:t>
            </a:r>
            <a:r>
              <a:rPr lang="en-US" sz="1200" b="0" i="1" kern="1200" dirty="0">
                <a:solidFill>
                  <a:schemeClr val="tx1"/>
                </a:solidFill>
                <a:effectLst/>
                <a:latin typeface="+mn-lt"/>
                <a:ea typeface="+mn-ea"/>
                <a:cs typeface="+mn-cs"/>
              </a:rPr>
              <a:t>f</a:t>
            </a:r>
            <a:r>
              <a:rPr lang="en-US" sz="1200" b="0" i="0" kern="1200" dirty="0">
                <a:solidFill>
                  <a:schemeClr val="tx1"/>
                </a:solidFill>
                <a:effectLst/>
                <a:latin typeface="+mn-lt"/>
                <a:ea typeface="+mn-ea"/>
                <a:cs typeface="+mn-cs"/>
              </a:rPr>
              <a:t>=0.4, so that the first oscillator is being driven </a:t>
            </a:r>
            <a:r>
              <a:rPr lang="en-US" sz="1200" b="1" i="0" kern="1200" dirty="0">
                <a:solidFill>
                  <a:schemeClr val="tx1"/>
                </a:solidFill>
                <a:effectLst/>
                <a:latin typeface="+mn-lt"/>
                <a:ea typeface="+mn-ea"/>
                <a:cs typeface="+mn-cs"/>
              </a:rPr>
              <a:t>below resonance</a:t>
            </a:r>
            <a:r>
              <a:rPr lang="en-US" sz="1200" b="0" i="0" kern="1200" dirty="0">
                <a:solidFill>
                  <a:schemeClr val="tx1"/>
                </a:solidFill>
                <a:effectLst/>
                <a:latin typeface="+mn-lt"/>
                <a:ea typeface="+mn-ea"/>
                <a:cs typeface="+mn-cs"/>
              </a:rPr>
              <a:t>. The grey curve shows the applied force (positive is upwards), and the purple curve shows the displacement of the mass in response to the applied force. After the transient motion decays and the oscillator settles into steady state motion, the displacement is in phase with force. Notice that the frequency of the steady state motion of the mass is the driving (forcing) frequency, not the natural frequency of the mass-spring system. Only</a:t>
            </a:r>
            <a:r>
              <a:rPr lang="en-US" sz="1200" b="0" i="0" kern="1200" baseline="0" dirty="0">
                <a:solidFill>
                  <a:schemeClr val="tx1"/>
                </a:solidFill>
                <a:effectLst/>
                <a:latin typeface="+mn-lt"/>
                <a:ea typeface="+mn-ea"/>
                <a:cs typeface="+mn-cs"/>
              </a:rPr>
              <a:t> in the resonance, the driving force frequency is equal to the natural frequency of the system.</a:t>
            </a:r>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4</a:t>
            </a:fld>
            <a:endParaRPr lang="en-US"/>
          </a:p>
        </p:txBody>
      </p:sp>
    </p:spTree>
    <p:extLst>
      <p:ext uri="{BB962C8B-B14F-4D97-AF65-F5344CB8AC3E}">
        <p14:creationId xmlns:p14="http://schemas.microsoft.com/office/powerpoint/2010/main" val="4107245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 the frequency of the solution</a:t>
            </a:r>
            <a:r>
              <a:rPr lang="en-US" baseline="0" dirty="0"/>
              <a:t> is equal to the frequency of the driving force!</a:t>
            </a:r>
          </a:p>
          <a:p>
            <a:r>
              <a:rPr lang="en-US" baseline="0" dirty="0"/>
              <a:t>What we are doing here is to solve the non homogeneous differential equation corresponding to finding the solution of the steady state part.</a:t>
            </a:r>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5</a:t>
            </a:fld>
            <a:endParaRPr lang="en-US"/>
          </a:p>
        </p:txBody>
      </p:sp>
    </p:spTree>
    <p:extLst>
      <p:ext uri="{BB962C8B-B14F-4D97-AF65-F5344CB8AC3E}">
        <p14:creationId xmlns:p14="http://schemas.microsoft.com/office/powerpoint/2010/main" val="2993244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Mechanical impedance</a:t>
            </a:r>
            <a:r>
              <a:rPr lang="en-US" sz="1200" b="0" i="0" kern="1200" dirty="0">
                <a:solidFill>
                  <a:schemeClr val="tx1"/>
                </a:solidFill>
                <a:effectLst/>
                <a:latin typeface="+mn-lt"/>
                <a:ea typeface="+mn-ea"/>
                <a:cs typeface="+mn-cs"/>
              </a:rPr>
              <a:t> is a measure of how much a structure resists motion when subjected to a harmonic force. It relates forces with velocities acting on a mechanical system. The mechanical impedance of a point on a structure is the ratio of the force applied at a point to the resulting velocity at that point.</a:t>
            </a:r>
          </a:p>
          <a:p>
            <a:r>
              <a:rPr lang="en-US" sz="1200" b="0" i="0" kern="1200" dirty="0">
                <a:solidFill>
                  <a:schemeClr val="tx1"/>
                </a:solidFill>
                <a:effectLst/>
                <a:latin typeface="+mn-lt"/>
                <a:ea typeface="+mn-ea"/>
                <a:cs typeface="+mn-cs"/>
              </a:rPr>
              <a:t>The mechanical impedance is a function of the frequency of the applied force and can vary greatly over frequency. At </a:t>
            </a:r>
            <a:r>
              <a:rPr lang="en-US" sz="1200" b="0" i="0" u="none" strike="noStrike" kern="1200" dirty="0">
                <a:solidFill>
                  <a:schemeClr val="tx1"/>
                </a:solidFill>
                <a:effectLst/>
                <a:latin typeface="+mn-lt"/>
                <a:ea typeface="+mn-ea"/>
                <a:cs typeface="+mn-cs"/>
                <a:hlinkClick r:id="rId3" tooltip="Resonance"/>
              </a:rPr>
              <a:t>resonance</a:t>
            </a:r>
            <a:r>
              <a:rPr lang="en-US" sz="1200" b="0" i="0" kern="1200" dirty="0">
                <a:solidFill>
                  <a:schemeClr val="tx1"/>
                </a:solidFill>
                <a:effectLst/>
                <a:latin typeface="+mn-lt"/>
                <a:ea typeface="+mn-ea"/>
                <a:cs typeface="+mn-cs"/>
              </a:rPr>
              <a:t> frequencies, the mechanical impedance will be lower, meaning less force is needed to cause a structure to move at a given velocity. </a:t>
            </a:r>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6</a:t>
            </a:fld>
            <a:endParaRPr lang="en-US"/>
          </a:p>
        </p:txBody>
      </p:sp>
    </p:spTree>
    <p:extLst>
      <p:ext uri="{BB962C8B-B14F-4D97-AF65-F5344CB8AC3E}">
        <p14:creationId xmlns:p14="http://schemas.microsoft.com/office/powerpoint/2010/main" val="1361791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indicates that the phase diff between the driving force and the displacement is due to (1) the reactive part of the mechanical impedance and the intrinsic part pi/2.</a:t>
            </a:r>
          </a:p>
          <a:p>
            <a:r>
              <a:rPr lang="en-US" baseline="0" dirty="0"/>
              <a:t>Reactive part is the imaginary part of the impedance.</a:t>
            </a:r>
          </a:p>
          <a:p>
            <a:r>
              <a:rPr lang="en-US" baseline="0" dirty="0"/>
              <a:t>Resistive part is the real part of the impedance.</a:t>
            </a:r>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7</a:t>
            </a:fld>
            <a:endParaRPr lang="en-US"/>
          </a:p>
        </p:txBody>
      </p:sp>
    </p:spTree>
    <p:extLst>
      <p:ext uri="{BB962C8B-B14F-4D97-AF65-F5344CB8AC3E}">
        <p14:creationId xmlns:p14="http://schemas.microsoft.com/office/powerpoint/2010/main" val="683407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finite amplitude becomes decreasing as the damping coefficient gets larger.</a:t>
            </a:r>
          </a:p>
          <a:p>
            <a:r>
              <a:rPr lang="en-US" dirty="0"/>
              <a:t>Resonant frequency  w^2 = wo^2 – r^2/2m^2</a:t>
            </a:r>
          </a:p>
          <a:p>
            <a:r>
              <a:rPr lang="en-US" dirty="0"/>
              <a:t>Remember that the frequency</a:t>
            </a:r>
            <a:r>
              <a:rPr lang="en-US" baseline="0" dirty="0"/>
              <a:t> of the damping constant w’ ^2= wo^2 – r^2/4m^2</a:t>
            </a:r>
          </a:p>
          <a:p>
            <a:r>
              <a:rPr lang="en-US" baseline="0" dirty="0"/>
              <a:t>Express the resonant frequency w in terms of damping frequency w’ : w^2 = w’^2 – r^2/4m^2</a:t>
            </a:r>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8</a:t>
            </a:fld>
            <a:endParaRPr lang="en-US"/>
          </a:p>
        </p:txBody>
      </p:sp>
    </p:spTree>
    <p:extLst>
      <p:ext uri="{BB962C8B-B14F-4D97-AF65-F5344CB8AC3E}">
        <p14:creationId xmlns:p14="http://schemas.microsoft.com/office/powerpoint/2010/main" val="410105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phase difference (pi/2)</a:t>
            </a:r>
            <a:r>
              <a:rPr lang="en-US" baseline="0" dirty="0"/>
              <a:t> </a:t>
            </a:r>
            <a:r>
              <a:rPr lang="en-US" dirty="0"/>
              <a:t>results</a:t>
            </a:r>
            <a:r>
              <a:rPr lang="en-US" baseline="0" dirty="0"/>
              <a:t> in the different function forms between the driving force and the displacement. </a:t>
            </a:r>
            <a:endParaRPr lang="en-US" dirty="0"/>
          </a:p>
        </p:txBody>
      </p:sp>
      <p:sp>
        <p:nvSpPr>
          <p:cNvPr id="4" name="Slide Number Placeholder 3"/>
          <p:cNvSpPr>
            <a:spLocks noGrp="1"/>
          </p:cNvSpPr>
          <p:nvPr>
            <p:ph type="sldNum" sz="quarter" idx="10"/>
          </p:nvPr>
        </p:nvSpPr>
        <p:spPr/>
        <p:txBody>
          <a:bodyPr/>
          <a:lstStyle/>
          <a:p>
            <a:fld id="{47B29C96-AD71-42FA-B04E-E0E995969D35}" type="slidenum">
              <a:rPr lang="en-US" smtClean="0"/>
              <a:t>11</a:t>
            </a:fld>
            <a:endParaRPr lang="en-US"/>
          </a:p>
        </p:txBody>
      </p:sp>
    </p:spTree>
    <p:extLst>
      <p:ext uri="{BB962C8B-B14F-4D97-AF65-F5344CB8AC3E}">
        <p14:creationId xmlns:p14="http://schemas.microsoft.com/office/powerpoint/2010/main" val="1520837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51153E2-9135-4BA6-BA26-D6EC13A86FE4}" type="datetime1">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8265C-786B-4D75-BDB8-425DA9EF992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608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5CFD18-A620-47CD-9318-50FCC02D2B54}" type="datetime1">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8265C-786B-4D75-BDB8-425DA9EF9926}" type="slidenum">
              <a:rPr lang="en-US" smtClean="0"/>
              <a:t>‹#›</a:t>
            </a:fld>
            <a:endParaRPr lang="en-US"/>
          </a:p>
        </p:txBody>
      </p:sp>
    </p:spTree>
    <p:extLst>
      <p:ext uri="{BB962C8B-B14F-4D97-AF65-F5344CB8AC3E}">
        <p14:creationId xmlns:p14="http://schemas.microsoft.com/office/powerpoint/2010/main" val="2115232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E2CA7E-0731-4947-9A82-114EA3F8B432}" type="datetime1">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8265C-786B-4D75-BDB8-425DA9EF9926}" type="slidenum">
              <a:rPr lang="en-US" smtClean="0"/>
              <a:t>‹#›</a:t>
            </a:fld>
            <a:endParaRPr lang="en-US"/>
          </a:p>
        </p:txBody>
      </p:sp>
    </p:spTree>
    <p:extLst>
      <p:ext uri="{BB962C8B-B14F-4D97-AF65-F5344CB8AC3E}">
        <p14:creationId xmlns:p14="http://schemas.microsoft.com/office/powerpoint/2010/main" val="2006385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66575A-4571-48F5-9779-0683D8D1EC10}" type="datetime1">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8265C-786B-4D75-BDB8-425DA9EF9926}" type="slidenum">
              <a:rPr lang="en-US" smtClean="0"/>
              <a:t>‹#›</a:t>
            </a:fld>
            <a:endParaRPr lang="en-US"/>
          </a:p>
        </p:txBody>
      </p:sp>
    </p:spTree>
    <p:extLst>
      <p:ext uri="{BB962C8B-B14F-4D97-AF65-F5344CB8AC3E}">
        <p14:creationId xmlns:p14="http://schemas.microsoft.com/office/powerpoint/2010/main" val="393232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57CC4B-7BF3-4256-93AC-A45F3E4A5264}" type="datetime1">
              <a:rPr lang="en-US" smtClean="0"/>
              <a:t>8/24/2020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8265C-786B-4D75-BDB8-425DA9EF9926}"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8140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632784-7447-45A3-AD93-2455EC67612E}" type="datetime1">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58265C-786B-4D75-BDB8-425DA9EF9926}" type="slidenum">
              <a:rPr lang="en-US" smtClean="0"/>
              <a:t>‹#›</a:t>
            </a:fld>
            <a:endParaRPr lang="en-US"/>
          </a:p>
        </p:txBody>
      </p:sp>
    </p:spTree>
    <p:extLst>
      <p:ext uri="{BB962C8B-B14F-4D97-AF65-F5344CB8AC3E}">
        <p14:creationId xmlns:p14="http://schemas.microsoft.com/office/powerpoint/2010/main" val="1604258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F2838E-EE53-47CA-8E6E-E57482566119}" type="datetime1">
              <a:rPr lang="en-US" smtClean="0"/>
              <a:t>8/24/2020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58265C-786B-4D75-BDB8-425DA9EF9926}" type="slidenum">
              <a:rPr lang="en-US" smtClean="0"/>
              <a:t>‹#›</a:t>
            </a:fld>
            <a:endParaRPr lang="en-US"/>
          </a:p>
        </p:txBody>
      </p:sp>
    </p:spTree>
    <p:extLst>
      <p:ext uri="{BB962C8B-B14F-4D97-AF65-F5344CB8AC3E}">
        <p14:creationId xmlns:p14="http://schemas.microsoft.com/office/powerpoint/2010/main" val="1685798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33AA9F-F22D-4098-946D-388D5BBFBE90}" type="datetime1">
              <a:rPr lang="en-US" smtClean="0"/>
              <a:t>8/24/2020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58265C-786B-4D75-BDB8-425DA9EF9926}" type="slidenum">
              <a:rPr lang="en-US" smtClean="0"/>
              <a:t>‹#›</a:t>
            </a:fld>
            <a:endParaRPr lang="en-US"/>
          </a:p>
        </p:txBody>
      </p:sp>
    </p:spTree>
    <p:extLst>
      <p:ext uri="{BB962C8B-B14F-4D97-AF65-F5344CB8AC3E}">
        <p14:creationId xmlns:p14="http://schemas.microsoft.com/office/powerpoint/2010/main" val="3861673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30E34D5-2CE7-4E8C-A551-6812624F6F9E}" type="datetime1">
              <a:rPr lang="en-US" smtClean="0"/>
              <a:t>8/24/2020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958265C-786B-4D75-BDB8-425DA9EF9926}" type="slidenum">
              <a:rPr lang="en-US" smtClean="0"/>
              <a:t>‹#›</a:t>
            </a:fld>
            <a:endParaRPr lang="en-US"/>
          </a:p>
        </p:txBody>
      </p:sp>
    </p:spTree>
    <p:extLst>
      <p:ext uri="{BB962C8B-B14F-4D97-AF65-F5344CB8AC3E}">
        <p14:creationId xmlns:p14="http://schemas.microsoft.com/office/powerpoint/2010/main" val="1745118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CDE6281-5EE0-4DD7-AD94-85F5E5069DB4}" type="datetime1">
              <a:rPr lang="en-US" smtClean="0"/>
              <a:t>8/24/2020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958265C-786B-4D75-BDB8-425DA9EF9926}" type="slidenum">
              <a:rPr lang="en-US" smtClean="0"/>
              <a:t>‹#›</a:t>
            </a:fld>
            <a:endParaRPr lang="en-US"/>
          </a:p>
        </p:txBody>
      </p:sp>
    </p:spTree>
    <p:extLst>
      <p:ext uri="{BB962C8B-B14F-4D97-AF65-F5344CB8AC3E}">
        <p14:creationId xmlns:p14="http://schemas.microsoft.com/office/powerpoint/2010/main" val="264454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3172FB-0AC6-48B9-A155-ECBDC45FDFCA}" type="datetime1">
              <a:rPr lang="en-US" smtClean="0"/>
              <a:t>8/24/2020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58265C-786B-4D75-BDB8-425DA9EF9926}" type="slidenum">
              <a:rPr lang="en-US" smtClean="0"/>
              <a:t>‹#›</a:t>
            </a:fld>
            <a:endParaRPr lang="en-US"/>
          </a:p>
        </p:txBody>
      </p:sp>
    </p:spTree>
    <p:extLst>
      <p:ext uri="{BB962C8B-B14F-4D97-AF65-F5344CB8AC3E}">
        <p14:creationId xmlns:p14="http://schemas.microsoft.com/office/powerpoint/2010/main" val="1363617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27B48AA-56EA-4074-82C3-85C747AA5AEE}" type="datetime1">
              <a:rPr lang="en-US" smtClean="0"/>
              <a:t>8/24/2020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958265C-786B-4D75-BDB8-425DA9EF9926}"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648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9.wmf"/><Relationship Id="rId5" Type="http://schemas.openxmlformats.org/officeDocument/2006/relationships/oleObject" Target="../embeddings/oleObject14.bin"/><Relationship Id="rId4" Type="http://schemas.openxmlformats.org/officeDocument/2006/relationships/image" Target="../media/image18.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7.bin"/><Relationship Id="rId5" Type="http://schemas.openxmlformats.org/officeDocument/2006/relationships/image" Target="../media/image21.wmf"/><Relationship Id="rId4" Type="http://schemas.openxmlformats.org/officeDocument/2006/relationships/oleObject" Target="../embeddings/oleObject16.bin"/></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3.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0.bin"/><Relationship Id="rId5" Type="http://schemas.openxmlformats.org/officeDocument/2006/relationships/image" Target="../media/image24.wmf"/><Relationship Id="rId4" Type="http://schemas.openxmlformats.org/officeDocument/2006/relationships/oleObject" Target="../embeddings/oleObject19.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notesSlide" Target="../notesSlides/notesSlide11.xml"/><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23.bin"/><Relationship Id="rId5" Type="http://schemas.openxmlformats.org/officeDocument/2006/relationships/image" Target="../media/image27.wmf"/><Relationship Id="rId4" Type="http://schemas.openxmlformats.org/officeDocument/2006/relationships/oleObject" Target="../embeddings/oleObject22.bin"/></Relationships>
</file>

<file path=ppt/slides/_rels/slide16.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4.bin"/><Relationship Id="rId7" Type="http://schemas.openxmlformats.org/officeDocument/2006/relationships/oleObject" Target="../embeddings/oleObject26.bin"/><Relationship Id="rId12"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30.wmf"/><Relationship Id="rId11" Type="http://schemas.openxmlformats.org/officeDocument/2006/relationships/oleObject" Target="../embeddings/oleObject28.bin"/><Relationship Id="rId5" Type="http://schemas.openxmlformats.org/officeDocument/2006/relationships/oleObject" Target="../embeddings/oleObject25.bin"/><Relationship Id="rId10" Type="http://schemas.openxmlformats.org/officeDocument/2006/relationships/image" Target="../media/image32.wmf"/><Relationship Id="rId4" Type="http://schemas.openxmlformats.org/officeDocument/2006/relationships/image" Target="../media/image27.wmf"/><Relationship Id="rId9" Type="http://schemas.openxmlformats.org/officeDocument/2006/relationships/oleObject" Target="../embeddings/oleObject27.bin"/></Relationships>
</file>

<file path=ppt/slides/_rels/slide17.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notesSlide" Target="../notesSlides/notesSlide12.xml"/><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4.wmf"/><Relationship Id="rId5" Type="http://schemas.openxmlformats.org/officeDocument/2006/relationships/oleObject" Target="../embeddings/oleObject29.bin"/><Relationship Id="rId10" Type="http://schemas.openxmlformats.org/officeDocument/2006/relationships/image" Target="../media/image36.wmf"/><Relationship Id="rId4" Type="http://schemas.openxmlformats.org/officeDocument/2006/relationships/image" Target="../media/image37.jpeg"/><Relationship Id="rId9" Type="http://schemas.openxmlformats.org/officeDocument/2006/relationships/oleObject" Target="../embeddings/oleObject31.bin"/></Relationships>
</file>

<file path=ppt/slides/_rels/slide18.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notesSlide" Target="../notesSlides/notesSlide13.xml"/><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38.wmf"/><Relationship Id="rId5" Type="http://schemas.openxmlformats.org/officeDocument/2006/relationships/oleObject" Target="../embeddings/oleObject32.bin"/><Relationship Id="rId4" Type="http://schemas.openxmlformats.org/officeDocument/2006/relationships/image" Target="../media/image40.emf"/></Relationships>
</file>

<file path=ppt/slides/_rels/slide19.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notesSlide" Target="../notesSlides/notesSlide14.xml"/><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1.wmf"/><Relationship Id="rId5" Type="http://schemas.openxmlformats.org/officeDocument/2006/relationships/oleObject" Target="../embeddings/oleObject34.bin"/><Relationship Id="rId4" Type="http://schemas.openxmlformats.org/officeDocument/2006/relationships/image" Target="../media/image43.png"/><Relationship Id="rId9" Type="http://schemas.openxmlformats.org/officeDocument/2006/relationships/image" Target="../media/image44.gi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 Id="rId9" Type="http://schemas.openxmlformats.org/officeDocument/2006/relationships/image" Target="../media/image4.w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41.wmf"/><Relationship Id="rId5" Type="http://schemas.openxmlformats.org/officeDocument/2006/relationships/oleObject" Target="../embeddings/oleObject36.bin"/><Relationship Id="rId4" Type="http://schemas.openxmlformats.org/officeDocument/2006/relationships/image" Target="../media/image45.e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50.wmf"/><Relationship Id="rId3" Type="http://schemas.openxmlformats.org/officeDocument/2006/relationships/notesSlide" Target="../notesSlides/notesSlide16.xml"/><Relationship Id="rId7" Type="http://schemas.openxmlformats.org/officeDocument/2006/relationships/image" Target="../media/image47.wmf"/><Relationship Id="rId12"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38.bin"/><Relationship Id="rId11" Type="http://schemas.openxmlformats.org/officeDocument/2006/relationships/image" Target="../media/image49.wmf"/><Relationship Id="rId5" Type="http://schemas.openxmlformats.org/officeDocument/2006/relationships/image" Target="../media/image46.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48.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43.bin"/><Relationship Id="rId5" Type="http://schemas.openxmlformats.org/officeDocument/2006/relationships/image" Target="../media/image51.wmf"/><Relationship Id="rId4" Type="http://schemas.openxmlformats.org/officeDocument/2006/relationships/oleObject" Target="../embeddings/oleObject42.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notesSlide" Target="../notesSlides/notesSlide18.xml"/><Relationship Id="rId7"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53.wmf"/><Relationship Id="rId5" Type="http://schemas.openxmlformats.org/officeDocument/2006/relationships/oleObject" Target="../embeddings/oleObject44.bin"/><Relationship Id="rId4" Type="http://schemas.openxmlformats.org/officeDocument/2006/relationships/image" Target="../media/image55.emf"/><Relationship Id="rId9" Type="http://schemas.openxmlformats.org/officeDocument/2006/relationships/image" Target="../media/image54.wmf"/></Relationships>
</file>

<file path=ppt/slides/_rels/slide24.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46.wmf"/><Relationship Id="rId5" Type="http://schemas.openxmlformats.org/officeDocument/2006/relationships/oleObject" Target="../embeddings/oleObject47.bin"/><Relationship Id="rId10" Type="http://schemas.openxmlformats.org/officeDocument/2006/relationships/image" Target="../media/image58.wmf"/><Relationship Id="rId4" Type="http://schemas.openxmlformats.org/officeDocument/2006/relationships/image" Target="../media/image57.wmf"/><Relationship Id="rId9" Type="http://schemas.openxmlformats.org/officeDocument/2006/relationships/oleObject" Target="../embeddings/oleObject49.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notesSlide" Target="../notesSlides/notesSlide19.xml"/><Relationship Id="rId7" Type="http://schemas.openxmlformats.org/officeDocument/2006/relationships/image" Target="../media/image60.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51.bin"/><Relationship Id="rId5" Type="http://schemas.openxmlformats.org/officeDocument/2006/relationships/image" Target="../media/image59.wmf"/><Relationship Id="rId4" Type="http://schemas.openxmlformats.org/officeDocument/2006/relationships/oleObject" Target="../embeddings/oleObject50.bin"/><Relationship Id="rId9" Type="http://schemas.openxmlformats.org/officeDocument/2006/relationships/image" Target="../media/image61.wmf"/></Relationships>
</file>

<file path=ppt/slides/_rels/slide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65.wmf"/><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67.w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64.wmf"/><Relationship Id="rId11" Type="http://schemas.openxmlformats.org/officeDocument/2006/relationships/oleObject" Target="../embeddings/oleObject57.bin"/><Relationship Id="rId5" Type="http://schemas.openxmlformats.org/officeDocument/2006/relationships/oleObject" Target="../embeddings/oleObject54.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56.bin"/></Relationships>
</file>

<file path=ppt/slides/_rels/slide28.xml.rels><?xml version="1.0" encoding="UTF-8" standalone="yes"?>
<Relationships xmlns="http://schemas.openxmlformats.org/package/2006/relationships"><Relationship Id="rId3" Type="http://schemas.openxmlformats.org/officeDocument/2006/relationships/image" Target="../media/image70.emf"/><Relationship Id="rId7" Type="http://schemas.openxmlformats.org/officeDocument/2006/relationships/image" Target="../media/image69.w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59.bin"/><Relationship Id="rId5" Type="http://schemas.openxmlformats.org/officeDocument/2006/relationships/image" Target="../media/image68.wmf"/><Relationship Id="rId4" Type="http://schemas.openxmlformats.org/officeDocument/2006/relationships/oleObject" Target="../embeddings/oleObject58.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52.wmf"/><Relationship Id="rId4" Type="http://schemas.openxmlformats.org/officeDocument/2006/relationships/oleObject" Target="../embeddings/oleObject60.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76.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62.bin"/><Relationship Id="rId5" Type="http://schemas.openxmlformats.org/officeDocument/2006/relationships/image" Target="../media/image75.wmf"/><Relationship Id="rId4" Type="http://schemas.openxmlformats.org/officeDocument/2006/relationships/oleObject" Target="../embeddings/oleObject61.bin"/></Relationships>
</file>

<file path=ppt/slides/_rels/slide33.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oleObject" Target="../embeddings/oleObject63.bin"/><Relationship Id="rId7" Type="http://schemas.openxmlformats.org/officeDocument/2006/relationships/oleObject" Target="../embeddings/oleObject65.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image" Target="../media/image79.wmf"/><Relationship Id="rId5" Type="http://schemas.openxmlformats.org/officeDocument/2006/relationships/oleObject" Target="../embeddings/oleObject64.bin"/><Relationship Id="rId4" Type="http://schemas.openxmlformats.org/officeDocument/2006/relationships/image" Target="../media/image78.wmf"/></Relationships>
</file>

<file path=ppt/slides/_rels/slide35.xml.rels><?xml version="1.0" encoding="UTF-8" standalone="yes"?>
<Relationships xmlns="http://schemas.openxmlformats.org/package/2006/relationships"><Relationship Id="rId2" Type="http://schemas.openxmlformats.org/officeDocument/2006/relationships/image" Target="../media/image8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notesSlide" Target="../notesSlides/notesSlide24.xml"/><Relationship Id="rId7" Type="http://schemas.openxmlformats.org/officeDocument/2006/relationships/image" Target="../media/image85.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oleObject" Target="../embeddings/oleObject67.bin"/><Relationship Id="rId5" Type="http://schemas.openxmlformats.org/officeDocument/2006/relationships/image" Target="../media/image84.wmf"/><Relationship Id="rId4" Type="http://schemas.openxmlformats.org/officeDocument/2006/relationships/oleObject" Target="../embeddings/oleObject66.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9.gi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wmf"/><Relationship Id="rId5" Type="http://schemas.openxmlformats.org/officeDocument/2006/relationships/oleObject" Target="../embeddings/oleObject5.bin"/><Relationship Id="rId4" Type="http://schemas.openxmlformats.org/officeDocument/2006/relationships/image" Target="../media/image8.emf"/></Relationships>
</file>

<file path=ppt/slides/_rels/slide40.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notesSlide" Target="../notesSlides/notesSlide25.xml"/><Relationship Id="rId7" Type="http://schemas.openxmlformats.org/officeDocument/2006/relationships/image" Target="../media/image88.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69.bin"/><Relationship Id="rId5" Type="http://schemas.openxmlformats.org/officeDocument/2006/relationships/image" Target="../media/image87.wmf"/><Relationship Id="rId4" Type="http://schemas.openxmlformats.org/officeDocument/2006/relationships/oleObject" Target="../embeddings/oleObject68.bin"/></Relationships>
</file>

<file path=ppt/slides/_rels/slide41.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72.bin"/><Relationship Id="rId3" Type="http://schemas.openxmlformats.org/officeDocument/2006/relationships/notesSlide" Target="../notesSlides/notesSlide27.xml"/><Relationship Id="rId7" Type="http://schemas.openxmlformats.org/officeDocument/2006/relationships/image" Target="../media/image92.wmf"/><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oleObject" Target="../embeddings/oleObject71.bin"/><Relationship Id="rId5" Type="http://schemas.openxmlformats.org/officeDocument/2006/relationships/image" Target="../media/image91.wmf"/><Relationship Id="rId10" Type="http://schemas.openxmlformats.org/officeDocument/2006/relationships/image" Target="../media/image94.gif"/><Relationship Id="rId4" Type="http://schemas.openxmlformats.org/officeDocument/2006/relationships/oleObject" Target="../embeddings/oleObject70.bin"/><Relationship Id="rId9" Type="http://schemas.openxmlformats.org/officeDocument/2006/relationships/image" Target="../media/image93.wmf"/></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notesSlide" Target="../notesSlides/notesSlide28.xml"/><Relationship Id="rId7" Type="http://schemas.openxmlformats.org/officeDocument/2006/relationships/image" Target="../media/image96.wmf"/><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74.bin"/><Relationship Id="rId5" Type="http://schemas.openxmlformats.org/officeDocument/2006/relationships/image" Target="../media/image95.wmf"/><Relationship Id="rId4" Type="http://schemas.openxmlformats.org/officeDocument/2006/relationships/oleObject" Target="../embeddings/oleObject73.bin"/><Relationship Id="rId9" Type="http://schemas.openxmlformats.org/officeDocument/2006/relationships/image" Target="../media/image97.wmf"/></Relationships>
</file>

<file path=ppt/slides/_rels/slide44.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99.emf"/><Relationship Id="rId1" Type="http://schemas.openxmlformats.org/officeDocument/2006/relationships/slideLayout" Target="../slideLayouts/slideLayout7.xml"/><Relationship Id="rId4" Type="http://schemas.openxmlformats.org/officeDocument/2006/relationships/image" Target="../media/image101.png"/></Relationships>
</file>

<file path=ppt/slides/_rels/slide46.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oleObject" Target="../embeddings/oleObject76.bin"/><Relationship Id="rId7"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103.wmf"/><Relationship Id="rId5" Type="http://schemas.openxmlformats.org/officeDocument/2006/relationships/oleObject" Target="../embeddings/oleObject77.bin"/><Relationship Id="rId4" Type="http://schemas.openxmlformats.org/officeDocument/2006/relationships/image" Target="../media/image102.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106.wmf"/><Relationship Id="rId5" Type="http://schemas.openxmlformats.org/officeDocument/2006/relationships/oleObject" Target="../embeddings/oleObject80.bin"/><Relationship Id="rId4" Type="http://schemas.openxmlformats.org/officeDocument/2006/relationships/image" Target="../media/image105.wmf"/></Relationships>
</file>

<file path=ppt/slides/_rels/slide49.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5.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0.wmf"/><Relationship Id="rId4" Type="http://schemas.openxmlformats.org/officeDocument/2006/relationships/oleObject" Target="../embeddings/oleObject6.bin"/><Relationship Id="rId9" Type="http://schemas.openxmlformats.org/officeDocument/2006/relationships/image" Target="../media/image12.wmf"/></Relationships>
</file>

<file path=ppt/slides/_rels/slide50.xml.rels><?xml version="1.0" encoding="UTF-8" standalone="yes"?>
<Relationships xmlns="http://schemas.openxmlformats.org/package/2006/relationships"><Relationship Id="rId2" Type="http://schemas.openxmlformats.org/officeDocument/2006/relationships/image" Target="../media/image109.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13.wmf"/><Relationship Id="rId4"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5.wmf"/><Relationship Id="rId4"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Times New Roman" panose="02020603050405020304" pitchFamily="18" charset="0"/>
                <a:cs typeface="Times New Roman" panose="02020603050405020304" pitchFamily="18" charset="0"/>
              </a:rPr>
              <a:t>Forced oscillator</a:t>
            </a:r>
          </a:p>
        </p:txBody>
      </p:sp>
      <p:sp>
        <p:nvSpPr>
          <p:cNvPr id="3" name="Subtitle 2"/>
          <p:cNvSpPr>
            <a:spLocks noGrp="1"/>
          </p:cNvSpPr>
          <p:nvPr>
            <p:ph type="subTitle" idx="1"/>
          </p:nvPr>
        </p:nvSpPr>
        <p:spPr/>
        <p:txBody>
          <a:bodyPr/>
          <a:lstStyle/>
          <a:p>
            <a:r>
              <a:rPr lang="en-US"/>
              <a:t>24</a:t>
            </a:r>
            <a:r>
              <a:rPr lang="en-US" baseline="30000"/>
              <a:t>th</a:t>
            </a:r>
            <a:r>
              <a:rPr lang="en-US"/>
              <a:t> August 2020</a:t>
            </a:r>
            <a:endParaRPr lang="en-US" dirty="0"/>
          </a:p>
        </p:txBody>
      </p:sp>
      <p:sp>
        <p:nvSpPr>
          <p:cNvPr id="4" name="Slide Number Placeholder 3"/>
          <p:cNvSpPr>
            <a:spLocks noGrp="1"/>
          </p:cNvSpPr>
          <p:nvPr>
            <p:ph type="sldNum" sz="quarter" idx="12"/>
          </p:nvPr>
        </p:nvSpPr>
        <p:spPr/>
        <p:txBody>
          <a:bodyPr/>
          <a:lstStyle/>
          <a:p>
            <a:fld id="{9958265C-786B-4D75-BDB8-425DA9EF9926}" type="slidenum">
              <a:rPr lang="en-US" smtClean="0"/>
              <a:t>1</a:t>
            </a:fld>
            <a:endParaRPr lang="en-US"/>
          </a:p>
        </p:txBody>
      </p:sp>
    </p:spTree>
    <p:extLst>
      <p:ext uri="{BB962C8B-B14F-4D97-AF65-F5344CB8AC3E}">
        <p14:creationId xmlns:p14="http://schemas.microsoft.com/office/powerpoint/2010/main" val="3466414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How to represent the forced oscillation resonant frequency in terms of damping frequency?</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Recall the damping freely running damping frequency</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resonant frequency of the forced oscillator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resonant frequency of the forced oscillator in terms of the damping frequency  </a:t>
            </a:r>
          </a:p>
        </p:txBody>
      </p:sp>
      <p:sp>
        <p:nvSpPr>
          <p:cNvPr id="4" name="Slide Number Placeholder 3"/>
          <p:cNvSpPr>
            <a:spLocks noGrp="1"/>
          </p:cNvSpPr>
          <p:nvPr>
            <p:ph type="sldNum" sz="quarter" idx="12"/>
          </p:nvPr>
        </p:nvSpPr>
        <p:spPr/>
        <p:txBody>
          <a:bodyPr/>
          <a:lstStyle/>
          <a:p>
            <a:fld id="{9958265C-786B-4D75-BDB8-425DA9EF9926}" type="slidenum">
              <a:rPr lang="en-US" smtClean="0"/>
              <a:t>10</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42002528"/>
              </p:ext>
            </p:extLst>
          </p:nvPr>
        </p:nvGraphicFramePr>
        <p:xfrm>
          <a:off x="4838699" y="2342803"/>
          <a:ext cx="2244957" cy="1032164"/>
        </p:xfrm>
        <a:graphic>
          <a:graphicData uri="http://schemas.openxmlformats.org/presentationml/2006/ole">
            <mc:AlternateContent xmlns:mc="http://schemas.openxmlformats.org/markup-compatibility/2006">
              <mc:Choice xmlns:v="urn:schemas-microsoft-com:vml" Requires="v">
                <p:oleObj spid="_x0000_s32980" name="Equation" r:id="rId3" imgW="1104840" imgH="507960" progId="Equation.DSMT4">
                  <p:embed/>
                </p:oleObj>
              </mc:Choice>
              <mc:Fallback>
                <p:oleObj name="Equation" r:id="rId3" imgW="1104840" imgH="507960" progId="Equation.DSMT4">
                  <p:embed/>
                  <p:pic>
                    <p:nvPicPr>
                      <p:cNvPr id="0" name=""/>
                      <p:cNvPicPr/>
                      <p:nvPr/>
                    </p:nvPicPr>
                    <p:blipFill>
                      <a:blip r:embed="rId4"/>
                      <a:stretch>
                        <a:fillRect/>
                      </a:stretch>
                    </p:blipFill>
                    <p:spPr>
                      <a:xfrm>
                        <a:off x="4838699" y="2342803"/>
                        <a:ext cx="2244957" cy="103216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346726305"/>
              </p:ext>
            </p:extLst>
          </p:nvPr>
        </p:nvGraphicFramePr>
        <p:xfrm>
          <a:off x="4864100" y="3871913"/>
          <a:ext cx="2192338" cy="1031875"/>
        </p:xfrm>
        <a:graphic>
          <a:graphicData uri="http://schemas.openxmlformats.org/presentationml/2006/ole">
            <mc:AlternateContent xmlns:mc="http://schemas.openxmlformats.org/markup-compatibility/2006">
              <mc:Choice xmlns:v="urn:schemas-microsoft-com:vml" Requires="v">
                <p:oleObj spid="_x0000_s32981" name="Equation" r:id="rId5" imgW="1079280" imgH="507960" progId="Equation.DSMT4">
                  <p:embed/>
                </p:oleObj>
              </mc:Choice>
              <mc:Fallback>
                <p:oleObj name="Equation" r:id="rId5" imgW="1079280" imgH="507960" progId="Equation.DSMT4">
                  <p:embed/>
                  <p:pic>
                    <p:nvPicPr>
                      <p:cNvPr id="0" name=""/>
                      <p:cNvPicPr/>
                      <p:nvPr/>
                    </p:nvPicPr>
                    <p:blipFill>
                      <a:blip r:embed="rId6"/>
                      <a:stretch>
                        <a:fillRect/>
                      </a:stretch>
                    </p:blipFill>
                    <p:spPr>
                      <a:xfrm>
                        <a:off x="4864100" y="3871913"/>
                        <a:ext cx="2192338" cy="103187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11452708"/>
              </p:ext>
            </p:extLst>
          </p:nvPr>
        </p:nvGraphicFramePr>
        <p:xfrm>
          <a:off x="4891318" y="5319872"/>
          <a:ext cx="2192338" cy="1031875"/>
        </p:xfrm>
        <a:graphic>
          <a:graphicData uri="http://schemas.openxmlformats.org/presentationml/2006/ole">
            <mc:AlternateContent xmlns:mc="http://schemas.openxmlformats.org/markup-compatibility/2006">
              <mc:Choice xmlns:v="urn:schemas-microsoft-com:vml" Requires="v">
                <p:oleObj spid="_x0000_s32982" name="Equation" r:id="rId7" imgW="1079280" imgH="507960" progId="Equation.DSMT4">
                  <p:embed/>
                </p:oleObj>
              </mc:Choice>
              <mc:Fallback>
                <p:oleObj name="Equation" r:id="rId7" imgW="1079280" imgH="507960" progId="Equation.DSMT4">
                  <p:embed/>
                  <p:pic>
                    <p:nvPicPr>
                      <p:cNvPr id="0" name=""/>
                      <p:cNvPicPr/>
                      <p:nvPr/>
                    </p:nvPicPr>
                    <p:blipFill>
                      <a:blip r:embed="rId8"/>
                      <a:stretch>
                        <a:fillRect/>
                      </a:stretch>
                    </p:blipFill>
                    <p:spPr>
                      <a:xfrm>
                        <a:off x="4891318" y="5319872"/>
                        <a:ext cx="2192338" cy="1031875"/>
                      </a:xfrm>
                      <a:prstGeom prst="rect">
                        <a:avLst/>
                      </a:prstGeom>
                    </p:spPr>
                  </p:pic>
                </p:oleObj>
              </mc:Fallback>
            </mc:AlternateContent>
          </a:graphicData>
        </a:graphic>
      </p:graphicFrame>
      <p:sp>
        <p:nvSpPr>
          <p:cNvPr id="11" name="Rectangle 10"/>
          <p:cNvSpPr/>
          <p:nvPr/>
        </p:nvSpPr>
        <p:spPr>
          <a:xfrm>
            <a:off x="748145" y="1845734"/>
            <a:ext cx="10740044" cy="4506013"/>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3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A note on the applied force</a:t>
            </a:r>
          </a:p>
        </p:txBody>
      </p:sp>
      <p:sp>
        <p:nvSpPr>
          <p:cNvPr id="3" name="Content Placeholder 2"/>
          <p:cNvSpPr>
            <a:spLocks noGrp="1"/>
          </p:cNvSpPr>
          <p:nvPr>
            <p:ph idx="1"/>
          </p:nvPr>
        </p:nvSpPr>
        <p:spPr>
          <a:xfrm>
            <a:off x="539645" y="1845733"/>
            <a:ext cx="11272603" cy="4435146"/>
          </a:xfrm>
        </p:spPr>
        <p:txBody>
          <a:bodyPr>
            <a:normAutofit lnSpcReduction="10000"/>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Instead of using an exponential form, the applied force as written in terms of </a:t>
            </a:r>
            <a:r>
              <a:rPr lang="en-US" sz="2800" b="1" dirty="0">
                <a:solidFill>
                  <a:srgbClr val="FF0000"/>
                </a:solidFill>
                <a:latin typeface="Times New Roman" panose="02020603050405020304" pitchFamily="18" charset="0"/>
                <a:cs typeface="Times New Roman" panose="02020603050405020304" pitchFamily="18" charset="0"/>
              </a:rPr>
              <a:t>cosine or since functions </a:t>
            </a:r>
            <a:r>
              <a:rPr lang="en-US" sz="2800" dirty="0">
                <a:latin typeface="Times New Roman" panose="02020603050405020304" pitchFamily="18" charset="0"/>
                <a:cs typeface="Times New Roman" panose="02020603050405020304" pitchFamily="18" charset="0"/>
              </a:rPr>
              <a:t>leads to the steady state solution as follows</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value of displacement x resulting from F</a:t>
            </a:r>
            <a:r>
              <a:rPr lang="en-US" sz="2800" baseline="-25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cos(</a:t>
            </a:r>
            <a:r>
              <a:rPr lang="en-US" sz="2800" dirty="0">
                <a:latin typeface="Times New Roman" panose="02020603050405020304" pitchFamily="18" charset="0"/>
                <a:cs typeface="Times New Roman" panose="02020603050405020304" pitchFamily="18" charset="0"/>
                <a:sym typeface="Symbol" panose="05050102010706020507" pitchFamily="18" charset="2"/>
              </a:rPr>
              <a:t>t) is </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sym typeface="Symbol" panose="05050102010706020507" pitchFamily="18" charset="2"/>
              </a:rPr>
              <a:t>The value of displacement x resulting from F</a:t>
            </a:r>
            <a:r>
              <a:rPr lang="en-US" sz="2800" baseline="-25000" dirty="0">
                <a:latin typeface="Times New Roman" panose="02020603050405020304" pitchFamily="18" charset="0"/>
                <a:cs typeface="Times New Roman" panose="02020603050405020304" pitchFamily="18" charset="0"/>
                <a:sym typeface="Symbol" panose="05050102010706020507" pitchFamily="18" charset="2"/>
              </a:rPr>
              <a:t>0</a:t>
            </a:r>
            <a:r>
              <a:rPr lang="en-US" sz="2800" dirty="0">
                <a:latin typeface="Times New Roman" panose="02020603050405020304" pitchFamily="18" charset="0"/>
                <a:cs typeface="Times New Roman" panose="02020603050405020304" pitchFamily="18" charset="0"/>
                <a:sym typeface="Symbol" panose="05050102010706020507" pitchFamily="18" charset="2"/>
              </a:rPr>
              <a:t>sin(t) is</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sym typeface="Symbol" panose="05050102010706020507" pitchFamily="18" charset="2"/>
              </a:rPr>
              <a:t>Both solutions satisfy the information given in the previous page. </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11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893107479"/>
              </p:ext>
            </p:extLst>
          </p:nvPr>
        </p:nvGraphicFramePr>
        <p:xfrm>
          <a:off x="2930525" y="3133725"/>
          <a:ext cx="3489325" cy="1120775"/>
        </p:xfrm>
        <a:graphic>
          <a:graphicData uri="http://schemas.openxmlformats.org/presentationml/2006/ole">
            <mc:AlternateContent xmlns:mc="http://schemas.openxmlformats.org/markup-compatibility/2006">
              <mc:Choice xmlns:v="urn:schemas-microsoft-com:vml" Requires="v">
                <p:oleObj spid="_x0000_s4532" name="Equation" r:id="rId4" imgW="1384200" imgH="444240" progId="Equation.DSMT4">
                  <p:embed/>
                </p:oleObj>
              </mc:Choice>
              <mc:Fallback>
                <p:oleObj name="Equation" r:id="rId4" imgW="1384200" imgH="444240" progId="Equation.DSMT4">
                  <p:embed/>
                  <p:pic>
                    <p:nvPicPr>
                      <p:cNvPr id="0" name=""/>
                      <p:cNvPicPr/>
                      <p:nvPr/>
                    </p:nvPicPr>
                    <p:blipFill>
                      <a:blip r:embed="rId5"/>
                      <a:stretch>
                        <a:fillRect/>
                      </a:stretch>
                    </p:blipFill>
                    <p:spPr>
                      <a:xfrm>
                        <a:off x="2930525" y="3133725"/>
                        <a:ext cx="3489325" cy="11207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519653345"/>
              </p:ext>
            </p:extLst>
          </p:nvPr>
        </p:nvGraphicFramePr>
        <p:xfrm>
          <a:off x="2914650" y="4678363"/>
          <a:ext cx="3521075" cy="1119187"/>
        </p:xfrm>
        <a:graphic>
          <a:graphicData uri="http://schemas.openxmlformats.org/presentationml/2006/ole">
            <mc:AlternateContent xmlns:mc="http://schemas.openxmlformats.org/markup-compatibility/2006">
              <mc:Choice xmlns:v="urn:schemas-microsoft-com:vml" Requires="v">
                <p:oleObj spid="_x0000_s4533" name="Equation" r:id="rId6" imgW="1396800" imgH="444240" progId="Equation.DSMT4">
                  <p:embed/>
                </p:oleObj>
              </mc:Choice>
              <mc:Fallback>
                <p:oleObj name="Equation" r:id="rId6" imgW="1396800" imgH="444240" progId="Equation.DSMT4">
                  <p:embed/>
                  <p:pic>
                    <p:nvPicPr>
                      <p:cNvPr id="0" name=""/>
                      <p:cNvPicPr/>
                      <p:nvPr/>
                    </p:nvPicPr>
                    <p:blipFill>
                      <a:blip r:embed="rId7"/>
                      <a:stretch>
                        <a:fillRect/>
                      </a:stretch>
                    </p:blipFill>
                    <p:spPr>
                      <a:xfrm>
                        <a:off x="2914650" y="4678363"/>
                        <a:ext cx="3521075" cy="1119187"/>
                      </a:xfrm>
                      <a:prstGeom prst="rect">
                        <a:avLst/>
                      </a:prstGeom>
                    </p:spPr>
                  </p:pic>
                </p:oleObj>
              </mc:Fallback>
            </mc:AlternateContent>
          </a:graphicData>
        </a:graphic>
      </p:graphicFrame>
    </p:spTree>
    <p:extLst>
      <p:ext uri="{BB962C8B-B14F-4D97-AF65-F5344CB8AC3E}">
        <p14:creationId xmlns:p14="http://schemas.microsoft.com/office/powerpoint/2010/main" val="486053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The value of displacement x resulting from F</a:t>
            </a:r>
            <a:r>
              <a:rPr lang="en-US" sz="2800" baseline="-25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cos(</a:t>
            </a:r>
            <a:r>
              <a:rPr lang="en-US" sz="2800" dirty="0">
                <a:latin typeface="Times New Roman" panose="02020603050405020304" pitchFamily="18" charset="0"/>
                <a:cs typeface="Times New Roman" panose="02020603050405020304" pitchFamily="18" charset="0"/>
                <a:sym typeface="Symbol" panose="05050102010706020507" pitchFamily="18" charset="2"/>
              </a:rPr>
              <a:t>t) and F</a:t>
            </a:r>
            <a:r>
              <a:rPr lang="en-US" sz="2800" baseline="-25000" dirty="0">
                <a:latin typeface="Times New Roman" panose="02020603050405020304" pitchFamily="18" charset="0"/>
                <a:cs typeface="Times New Roman" panose="02020603050405020304" pitchFamily="18" charset="0"/>
                <a:sym typeface="Symbol" panose="05050102010706020507" pitchFamily="18" charset="2"/>
              </a:rPr>
              <a:t>0</a:t>
            </a:r>
            <a:r>
              <a:rPr lang="en-US" sz="2800" dirty="0">
                <a:latin typeface="Times New Roman" panose="02020603050405020304" pitchFamily="18" charset="0"/>
                <a:cs typeface="Times New Roman" panose="02020603050405020304" pitchFamily="18" charset="0"/>
                <a:sym typeface="Symbol" panose="05050102010706020507" pitchFamily="18" charset="2"/>
              </a:rPr>
              <a:t>sin(t)</a:t>
            </a:r>
            <a:endParaRPr lang="en-US" sz="2800" dirty="0"/>
          </a:p>
        </p:txBody>
      </p:sp>
      <p:sp>
        <p:nvSpPr>
          <p:cNvPr id="4" name="Slide Number Placeholder 3"/>
          <p:cNvSpPr>
            <a:spLocks noGrp="1"/>
          </p:cNvSpPr>
          <p:nvPr>
            <p:ph type="sldNum" sz="quarter" idx="12"/>
          </p:nvPr>
        </p:nvSpPr>
        <p:spPr/>
        <p:txBody>
          <a:bodyPr/>
          <a:lstStyle/>
          <a:p>
            <a:fld id="{9958265C-786B-4D75-BDB8-425DA9EF9926}" type="slidenum">
              <a:rPr lang="en-US" smtClean="0"/>
              <a:t>12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754160327"/>
              </p:ext>
            </p:extLst>
          </p:nvPr>
        </p:nvGraphicFramePr>
        <p:xfrm>
          <a:off x="4055110" y="2472268"/>
          <a:ext cx="5073994" cy="3429000"/>
        </p:xfrm>
        <a:graphic>
          <a:graphicData uri="http://schemas.openxmlformats.org/presentationml/2006/ole">
            <mc:AlternateContent xmlns:mc="http://schemas.openxmlformats.org/markup-compatibility/2006">
              <mc:Choice xmlns:v="urn:schemas-microsoft-com:vml" Requires="v">
                <p:oleObj spid="_x0000_s33856" name="Equation" r:id="rId3" imgW="2781000" imgH="1879560" progId="Equation.DSMT4">
                  <p:embed/>
                </p:oleObj>
              </mc:Choice>
              <mc:Fallback>
                <p:oleObj name="Equation" r:id="rId3" imgW="2781000" imgH="1879560" progId="Equation.DSMT4">
                  <p:embed/>
                  <p:pic>
                    <p:nvPicPr>
                      <p:cNvPr id="0" name=""/>
                      <p:cNvPicPr/>
                      <p:nvPr/>
                    </p:nvPicPr>
                    <p:blipFill>
                      <a:blip r:embed="rId4"/>
                      <a:stretch>
                        <a:fillRect/>
                      </a:stretch>
                    </p:blipFill>
                    <p:spPr>
                      <a:xfrm>
                        <a:off x="4055110" y="2472268"/>
                        <a:ext cx="5073994" cy="3429000"/>
                      </a:xfrm>
                      <a:prstGeom prst="rect">
                        <a:avLst/>
                      </a:prstGeom>
                    </p:spPr>
                  </p:pic>
                </p:oleObj>
              </mc:Fallback>
            </mc:AlternateContent>
          </a:graphicData>
        </a:graphic>
      </p:graphicFrame>
      <p:sp>
        <p:nvSpPr>
          <p:cNvPr id="6" name="Rectangle 5"/>
          <p:cNvSpPr/>
          <p:nvPr/>
        </p:nvSpPr>
        <p:spPr>
          <a:xfrm>
            <a:off x="944880" y="1737360"/>
            <a:ext cx="10637520" cy="4450080"/>
          </a:xfrm>
          <a:prstGeom prst="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310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Mechanical Impedance </a:t>
            </a:r>
            <a:r>
              <a:rPr lang="en-US" b="1" i="1" dirty="0" err="1">
                <a:latin typeface="Times New Roman" panose="02020603050405020304" pitchFamily="18" charset="0"/>
                <a:cs typeface="Times New Roman" panose="02020603050405020304" pitchFamily="18" charset="0"/>
              </a:rPr>
              <a:t>Z</a:t>
            </a:r>
            <a:r>
              <a:rPr lang="en-US" b="1" i="1" baseline="-25000" dirty="0" err="1">
                <a:latin typeface="Times New Roman" panose="02020603050405020304" pitchFamily="18" charset="0"/>
                <a:cs typeface="Times New Roman" panose="02020603050405020304" pitchFamily="18" charset="0"/>
              </a:rPr>
              <a:t>m</a:t>
            </a:r>
            <a:endParaRPr lang="en-US" b="1" i="1" baseline="-25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97674" y="1860723"/>
            <a:ext cx="10819900" cy="4599061"/>
          </a:xfrm>
        </p:spPr>
        <p:txBody>
          <a:bodyPr>
            <a:normAutofit fontScale="92500" lnSpcReduction="10000"/>
          </a:bodyPr>
          <a:lstStyle/>
          <a:p>
            <a:pPr>
              <a:buFont typeface="Arial" panose="020B0604020202020204" pitchFamily="34" charset="0"/>
              <a:buChar char="•"/>
            </a:pPr>
            <a:r>
              <a:rPr lang="en-US" sz="2800" b="1" dirty="0">
                <a:solidFill>
                  <a:srgbClr val="FF0000"/>
                </a:solidFill>
                <a:latin typeface="Times New Roman" panose="02020603050405020304" pitchFamily="18" charset="0"/>
                <a:cs typeface="Times New Roman" panose="02020603050405020304" pitchFamily="18" charset="0"/>
              </a:rPr>
              <a:t>Mechanical impedance is a measure of how much a structure resists motion when subjected to a harmonic force. It relates forces with velocities acting on a mechanical system.</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Mechanical impedance is a complex quantity given by</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real part, the </a:t>
            </a:r>
            <a:r>
              <a:rPr lang="en-US" sz="2800" b="1" dirty="0">
                <a:solidFill>
                  <a:srgbClr val="FF0000"/>
                </a:solidFill>
                <a:latin typeface="Times New Roman" panose="02020603050405020304" pitchFamily="18" charset="0"/>
                <a:cs typeface="Times New Roman" panose="02020603050405020304" pitchFamily="18" charset="0"/>
              </a:rPr>
              <a:t>mechanical resistance</a:t>
            </a:r>
            <a:r>
              <a:rPr lang="en-US" sz="2800" dirty="0">
                <a:latin typeface="Times New Roman" panose="02020603050405020304" pitchFamily="18" charset="0"/>
                <a:cs typeface="Times New Roman" panose="02020603050405020304" pitchFamily="18" charset="0"/>
              </a:rPr>
              <a:t>, is independent of frequency.  </a:t>
            </a:r>
          </a:p>
          <a:p>
            <a:pPr marL="0" indent="0">
              <a:buNone/>
            </a:pPr>
            <a:r>
              <a:rPr lang="en-US" sz="2800" dirty="0">
                <a:latin typeface="Times New Roman" panose="02020603050405020304" pitchFamily="18" charset="0"/>
                <a:cs typeface="Times New Roman" panose="02020603050405020304" pitchFamily="18" charset="0"/>
              </a:rPr>
              <a:t>   The  dissipative forces (      )  are proportional to velocity.</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imaginary part, the </a:t>
            </a:r>
            <a:r>
              <a:rPr lang="en-US" sz="2800" b="1" dirty="0">
                <a:solidFill>
                  <a:srgbClr val="FF0000"/>
                </a:solidFill>
                <a:latin typeface="Times New Roman" panose="02020603050405020304" pitchFamily="18" charset="0"/>
                <a:cs typeface="Times New Roman" panose="02020603050405020304" pitchFamily="18" charset="0"/>
              </a:rPr>
              <a:t>mechanical reactance</a:t>
            </a:r>
            <a:r>
              <a:rPr lang="en-US" sz="2800" dirty="0">
                <a:latin typeface="Times New Roman" panose="02020603050405020304" pitchFamily="18" charset="0"/>
                <a:cs typeface="Times New Roman" panose="02020603050405020304" pitchFamily="18" charset="0"/>
              </a:rPr>
              <a:t>, varies with frequency, becoming zero when equal to the frequency of  </a:t>
            </a:r>
            <a:r>
              <a:rPr lang="en-US" sz="2800" dirty="0" err="1">
                <a:latin typeface="Times New Roman" panose="02020603050405020304" pitchFamily="18" charset="0"/>
                <a:cs typeface="Times New Roman" panose="02020603050405020304" pitchFamily="18" charset="0"/>
              </a:rPr>
              <a:t>shm</a:t>
            </a:r>
            <a:r>
              <a:rPr lang="en-US" sz="2800"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9958265C-786B-4D75-BDB8-425DA9EF9926}" type="slidenum">
              <a:rPr lang="en-US" smtClean="0"/>
              <a:t>13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28108528"/>
              </p:ext>
            </p:extLst>
          </p:nvPr>
        </p:nvGraphicFramePr>
        <p:xfrm>
          <a:off x="2999943" y="3456990"/>
          <a:ext cx="3775075" cy="703263"/>
        </p:xfrm>
        <a:graphic>
          <a:graphicData uri="http://schemas.openxmlformats.org/presentationml/2006/ole">
            <mc:AlternateContent xmlns:mc="http://schemas.openxmlformats.org/markup-compatibility/2006">
              <mc:Choice xmlns:v="urn:schemas-microsoft-com:vml" Requires="v">
                <p:oleObj spid="_x0000_s6420" name="Equation" r:id="rId4" imgW="1498320" imgH="279360" progId="Equation.DSMT4">
                  <p:embed/>
                </p:oleObj>
              </mc:Choice>
              <mc:Fallback>
                <p:oleObj name="Equation" r:id="rId4" imgW="1498320" imgH="279360" progId="Equation.DSMT4">
                  <p:embed/>
                  <p:pic>
                    <p:nvPicPr>
                      <p:cNvPr id="0" name=""/>
                      <p:cNvPicPr/>
                      <p:nvPr/>
                    </p:nvPicPr>
                    <p:blipFill>
                      <a:blip r:embed="rId5"/>
                      <a:stretch>
                        <a:fillRect/>
                      </a:stretch>
                    </p:blipFill>
                    <p:spPr>
                      <a:xfrm>
                        <a:off x="2999943" y="3456990"/>
                        <a:ext cx="3775075" cy="703263"/>
                      </a:xfrm>
                      <a:prstGeom prst="rect">
                        <a:avLst/>
                      </a:prstGeom>
                    </p:spPr>
                  </p:pic>
                </p:oleObj>
              </mc:Fallback>
            </mc:AlternateContent>
          </a:graphicData>
        </a:graphic>
      </p:graphicFrame>
      <p:sp>
        <p:nvSpPr>
          <p:cNvPr id="6" name="Rectangle 5"/>
          <p:cNvSpPr/>
          <p:nvPr/>
        </p:nvSpPr>
        <p:spPr>
          <a:xfrm>
            <a:off x="3388641" y="6398481"/>
            <a:ext cx="5250925" cy="369332"/>
          </a:xfrm>
          <a:prstGeom prst="rect">
            <a:avLst/>
          </a:prstGeom>
        </p:spPr>
        <p:txBody>
          <a:bodyPr wrap="none">
            <a:spAutoFit/>
          </a:bodyPr>
          <a:lstStyle/>
          <a:p>
            <a:r>
              <a:rPr lang="en-US" dirty="0"/>
              <a:t>https://en.wikipedia.org/wiki/Mechanical_impedance</a:t>
            </a:r>
          </a:p>
        </p:txBody>
      </p:sp>
      <p:graphicFrame>
        <p:nvGraphicFramePr>
          <p:cNvPr id="7" name="Object 6"/>
          <p:cNvGraphicFramePr>
            <a:graphicFrameLocks noChangeAspect="1"/>
          </p:cNvGraphicFramePr>
          <p:nvPr>
            <p:extLst>
              <p:ext uri="{D42A27DB-BD31-4B8C-83A1-F6EECF244321}">
                <p14:modId xmlns:p14="http://schemas.microsoft.com/office/powerpoint/2010/main" val="3998149021"/>
              </p:ext>
            </p:extLst>
          </p:nvPr>
        </p:nvGraphicFramePr>
        <p:xfrm>
          <a:off x="3903230" y="4871868"/>
          <a:ext cx="505460" cy="505460"/>
        </p:xfrm>
        <a:graphic>
          <a:graphicData uri="http://schemas.openxmlformats.org/presentationml/2006/ole">
            <mc:AlternateContent xmlns:mc="http://schemas.openxmlformats.org/markup-compatibility/2006">
              <mc:Choice xmlns:v="urn:schemas-microsoft-com:vml" Requires="v">
                <p:oleObj spid="_x0000_s6421" name="Equation" r:id="rId6" imgW="177480" imgH="177480" progId="Equation.DSMT4">
                  <p:embed/>
                </p:oleObj>
              </mc:Choice>
              <mc:Fallback>
                <p:oleObj name="Equation" r:id="rId6" imgW="177480" imgH="177480" progId="Equation.DSMT4">
                  <p:embed/>
                  <p:pic>
                    <p:nvPicPr>
                      <p:cNvPr id="0" name=""/>
                      <p:cNvPicPr/>
                      <p:nvPr/>
                    </p:nvPicPr>
                    <p:blipFill>
                      <a:blip r:embed="rId7"/>
                      <a:stretch>
                        <a:fillRect/>
                      </a:stretch>
                    </p:blipFill>
                    <p:spPr>
                      <a:xfrm>
                        <a:off x="3903230" y="4871868"/>
                        <a:ext cx="505460" cy="505460"/>
                      </a:xfrm>
                      <a:prstGeom prst="rect">
                        <a:avLst/>
                      </a:prstGeom>
                    </p:spPr>
                  </p:pic>
                </p:oleObj>
              </mc:Fallback>
            </mc:AlternateContent>
          </a:graphicData>
        </a:graphic>
      </p:graphicFrame>
    </p:spTree>
    <p:extLst>
      <p:ext uri="{BB962C8B-B14F-4D97-AF65-F5344CB8AC3E}">
        <p14:creationId xmlns:p14="http://schemas.microsoft.com/office/powerpoint/2010/main" val="863014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Relation of the velocity and force</a:t>
            </a:r>
          </a:p>
        </p:txBody>
      </p:sp>
      <p:sp>
        <p:nvSpPr>
          <p:cNvPr id="3" name="Content Placeholder 2"/>
          <p:cNvSpPr>
            <a:spLocks noGrp="1"/>
          </p:cNvSpPr>
          <p:nvPr>
            <p:ph idx="1"/>
          </p:nvPr>
        </p:nvSpPr>
        <p:spPr/>
        <p:txBody>
          <a:bodyPr>
            <a:normAutofit lnSpcReduction="10000"/>
          </a:bodyPr>
          <a:lstStyle/>
          <a:p>
            <a:pPr marL="0" indent="0">
              <a:buNone/>
            </a:pPr>
            <a:r>
              <a:rPr lang="en-US" sz="2800" dirty="0">
                <a:latin typeface="Times New Roman" panose="02020603050405020304" pitchFamily="18" charset="0"/>
                <a:cs typeface="Times New Roman" panose="02020603050405020304" pitchFamily="18" charset="0"/>
              </a:rPr>
              <a:t>Provided that the driving force is given as F</a:t>
            </a:r>
            <a:r>
              <a:rPr lang="en-US" sz="2800" baseline="-25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cos(</a:t>
            </a:r>
            <a:r>
              <a:rPr lang="en-US" sz="2800" dirty="0">
                <a:latin typeface="Times New Roman" panose="02020603050405020304" pitchFamily="18" charset="0"/>
                <a:cs typeface="Times New Roman" panose="02020603050405020304" pitchFamily="18" charset="0"/>
                <a:sym typeface="Symbol" panose="05050102010706020507" pitchFamily="18" charset="2"/>
              </a:rPr>
              <a:t>t), t</a:t>
            </a:r>
            <a:r>
              <a:rPr lang="en-US" sz="2800" dirty="0">
                <a:latin typeface="Times New Roman" panose="02020603050405020304" pitchFamily="18" charset="0"/>
                <a:cs typeface="Times New Roman" panose="02020603050405020304" pitchFamily="18" charset="0"/>
              </a:rPr>
              <a:t>he velocity becomes </a:t>
            </a: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0" indent="0">
              <a:buNone/>
            </a:pPr>
            <a:endParaRPr lang="en-US" sz="28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en-US" sz="2800" dirty="0">
                <a:latin typeface="Times New Roman" panose="02020603050405020304" pitchFamily="18" charset="0"/>
                <a:cs typeface="Times New Roman" panose="02020603050405020304" pitchFamily="18" charset="0"/>
              </a:rPr>
              <a:t>In case of  </a:t>
            </a:r>
            <a:r>
              <a:rPr lang="en-US" sz="2800" dirty="0">
                <a:latin typeface="Times New Roman" panose="02020603050405020304" pitchFamily="18" charset="0"/>
                <a:cs typeface="Times New Roman" panose="02020603050405020304" pitchFamily="18" charset="0"/>
                <a:sym typeface="Symbol" panose="05050102010706020507" pitchFamily="18" charset="2"/>
              </a:rPr>
              <a:t> = 0, v</a:t>
            </a:r>
            <a:r>
              <a:rPr lang="en-US" sz="2800" dirty="0">
                <a:latin typeface="Times New Roman" panose="02020603050405020304" pitchFamily="18" charset="0"/>
                <a:cs typeface="Times New Roman" panose="02020603050405020304" pitchFamily="18" charset="0"/>
              </a:rPr>
              <a:t>elocity and force are in phase.</a:t>
            </a:r>
          </a:p>
          <a:p>
            <a:pPr marL="457200" indent="-457200">
              <a:buFont typeface="+mj-lt"/>
              <a:buAutoNum type="arabicParenR"/>
            </a:pPr>
            <a:r>
              <a:rPr lang="en-US" sz="2800" dirty="0">
                <a:latin typeface="Times New Roman" panose="02020603050405020304" pitchFamily="18" charset="0"/>
                <a:cs typeface="Times New Roman" panose="02020603050405020304" pitchFamily="18" charset="0"/>
              </a:rPr>
              <a:t>The amplitude of the velocity is F</a:t>
            </a:r>
            <a:r>
              <a:rPr lang="en-US" sz="2800" baseline="-25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Z</a:t>
            </a:r>
            <a:r>
              <a:rPr lang="en-US" sz="2800" baseline="-25000" dirty="0" err="1">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 this leads to the definition of the </a:t>
            </a:r>
            <a:r>
              <a:rPr lang="en-US" sz="2800" b="1" dirty="0">
                <a:solidFill>
                  <a:srgbClr val="FF0000"/>
                </a:solidFill>
                <a:latin typeface="Times New Roman" panose="02020603050405020304" pitchFamily="18" charset="0"/>
                <a:cs typeface="Times New Roman" panose="02020603050405020304" pitchFamily="18" charset="0"/>
              </a:rPr>
              <a:t>mechanical impedance  </a:t>
            </a:r>
            <a:r>
              <a:rPr lang="en-US" sz="2800" dirty="0" err="1">
                <a:latin typeface="Times New Roman" panose="02020603050405020304" pitchFamily="18" charset="0"/>
                <a:cs typeface="Times New Roman" panose="02020603050405020304" pitchFamily="18" charset="0"/>
              </a:rPr>
              <a:t>Z</a:t>
            </a:r>
            <a:r>
              <a:rPr lang="en-US" sz="2800" baseline="-25000" dirty="0" err="1">
                <a:latin typeface="Times New Roman" panose="02020603050405020304" pitchFamily="18" charset="0"/>
                <a:cs typeface="Times New Roman" panose="02020603050405020304" pitchFamily="18" charset="0"/>
              </a:rPr>
              <a:t>m</a:t>
            </a:r>
            <a:r>
              <a:rPr lang="en-US" sz="2800" dirty="0">
                <a:latin typeface="Times New Roman" panose="02020603050405020304" pitchFamily="18" charset="0"/>
                <a:cs typeface="Times New Roman" panose="02020603050405020304" pitchFamily="18" charset="0"/>
              </a:rPr>
              <a:t> = F/V</a:t>
            </a:r>
          </a:p>
        </p:txBody>
      </p:sp>
      <p:sp>
        <p:nvSpPr>
          <p:cNvPr id="4" name="Slide Number Placeholder 3"/>
          <p:cNvSpPr>
            <a:spLocks noGrp="1"/>
          </p:cNvSpPr>
          <p:nvPr>
            <p:ph type="sldNum" sz="quarter" idx="12"/>
          </p:nvPr>
        </p:nvSpPr>
        <p:spPr/>
        <p:txBody>
          <a:bodyPr/>
          <a:lstStyle/>
          <a:p>
            <a:fld id="{9958265C-786B-4D75-BDB8-425DA9EF9926}" type="slidenum">
              <a:rPr lang="en-US" smtClean="0"/>
              <a:t>14</a:t>
            </a:fld>
            <a:endParaRPr lang="en-US"/>
          </a:p>
        </p:txBody>
      </p:sp>
      <p:sp>
        <p:nvSpPr>
          <p:cNvPr id="5" name="Rectangle 4"/>
          <p:cNvSpPr/>
          <p:nvPr/>
        </p:nvSpPr>
        <p:spPr>
          <a:xfrm>
            <a:off x="3307080" y="2660402"/>
            <a:ext cx="4392742" cy="14391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256525268"/>
              </p:ext>
            </p:extLst>
          </p:nvPr>
        </p:nvGraphicFramePr>
        <p:xfrm>
          <a:off x="4244975" y="2852738"/>
          <a:ext cx="2649538" cy="927100"/>
        </p:xfrm>
        <a:graphic>
          <a:graphicData uri="http://schemas.openxmlformats.org/presentationml/2006/ole">
            <mc:AlternateContent xmlns:mc="http://schemas.openxmlformats.org/markup-compatibility/2006">
              <mc:Choice xmlns:v="urn:schemas-microsoft-com:vml" Requires="v">
                <p:oleObj spid="_x0000_s13487" name="Equation" r:id="rId3" imgW="1269720" imgH="444240" progId="Equation.DSMT4">
                  <p:embed/>
                </p:oleObj>
              </mc:Choice>
              <mc:Fallback>
                <p:oleObj name="Equation" r:id="rId3" imgW="1269720" imgH="444240" progId="Equation.DSMT4">
                  <p:embed/>
                  <p:pic>
                    <p:nvPicPr>
                      <p:cNvPr id="0" name=""/>
                      <p:cNvPicPr/>
                      <p:nvPr/>
                    </p:nvPicPr>
                    <p:blipFill>
                      <a:blip r:embed="rId4"/>
                      <a:stretch>
                        <a:fillRect/>
                      </a:stretch>
                    </p:blipFill>
                    <p:spPr>
                      <a:xfrm>
                        <a:off x="4244975" y="2852738"/>
                        <a:ext cx="2649538" cy="927100"/>
                      </a:xfrm>
                      <a:prstGeom prst="rect">
                        <a:avLst/>
                      </a:prstGeom>
                    </p:spPr>
                  </p:pic>
                </p:oleObj>
              </mc:Fallback>
            </mc:AlternateContent>
          </a:graphicData>
        </a:graphic>
      </p:graphicFrame>
      <p:sp>
        <p:nvSpPr>
          <p:cNvPr id="6" name="Rectangle 5"/>
          <p:cNvSpPr/>
          <p:nvPr/>
        </p:nvSpPr>
        <p:spPr>
          <a:xfrm>
            <a:off x="3968433" y="2754157"/>
            <a:ext cx="2926080" cy="1124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811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56622"/>
            <a:ext cx="10058400" cy="1450757"/>
          </a:xfrm>
        </p:spPr>
        <p:txBody>
          <a:bodyPr/>
          <a:lstStyle/>
          <a:p>
            <a:r>
              <a:rPr lang="en-US" b="1" dirty="0">
                <a:latin typeface="Times New Roman" panose="02020603050405020304" pitchFamily="18" charset="0"/>
                <a:cs typeface="Times New Roman" panose="02020603050405020304" pitchFamily="18" charset="0"/>
              </a:rPr>
              <a:t>Problem 1</a:t>
            </a:r>
          </a:p>
        </p:txBody>
      </p:sp>
      <p:sp>
        <p:nvSpPr>
          <p:cNvPr id="3" name="Content Placeholder 2"/>
          <p:cNvSpPr>
            <a:spLocks noGrp="1"/>
          </p:cNvSpPr>
          <p:nvPr>
            <p:ph idx="1"/>
          </p:nvPr>
        </p:nvSpPr>
        <p:spPr>
          <a:xfrm>
            <a:off x="299803" y="1845734"/>
            <a:ext cx="11557417" cy="4023360"/>
          </a:xfrm>
        </p:spPr>
        <p:txBody>
          <a:bodyPr>
            <a:normAutofit/>
          </a:bodyPr>
          <a:lstStyle/>
          <a:p>
            <a:r>
              <a:rPr lang="en-US" sz="2800" dirty="0">
                <a:latin typeface="Times New Roman" panose="02020603050405020304" pitchFamily="18" charset="0"/>
                <a:cs typeface="Times New Roman" panose="02020603050405020304" pitchFamily="18" charset="0"/>
              </a:rPr>
              <a:t>The equation                                                  describes the motion of an undamped simple harmonic oscillator driven by a force of frequency </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-Determine the steady state solution and sketch the behavior of the steady state amplitude versus </a:t>
            </a:r>
            <a:r>
              <a:rPr lang="en-US" sz="2800" b="1" dirty="0">
                <a:latin typeface="Times New Roman" panose="02020603050405020304" pitchFamily="18" charset="0"/>
                <a:cs typeface="Times New Roman" panose="02020603050405020304" pitchFamily="18" charset="0"/>
                <a:sym typeface="Symbol" panose="05050102010706020507" pitchFamily="18" charset="2"/>
              </a:rPr>
              <a:t>.</a:t>
            </a:r>
          </a:p>
          <a:p>
            <a:r>
              <a:rPr lang="en-US" sz="2800" b="1" dirty="0">
                <a:latin typeface="Times New Roman" panose="02020603050405020304" pitchFamily="18" charset="0"/>
                <a:cs typeface="Times New Roman" panose="02020603050405020304" pitchFamily="18" charset="0"/>
              </a:rPr>
              <a:t>-Also find the  general solution.</a:t>
            </a:r>
          </a:p>
        </p:txBody>
      </p:sp>
      <p:sp>
        <p:nvSpPr>
          <p:cNvPr id="4" name="Slide Number Placeholder 3"/>
          <p:cNvSpPr>
            <a:spLocks noGrp="1"/>
          </p:cNvSpPr>
          <p:nvPr>
            <p:ph type="sldNum" sz="quarter" idx="12"/>
          </p:nvPr>
        </p:nvSpPr>
        <p:spPr/>
        <p:txBody>
          <a:bodyPr/>
          <a:lstStyle/>
          <a:p>
            <a:fld id="{9958265C-786B-4D75-BDB8-425DA9EF9926}" type="slidenum">
              <a:rPr lang="en-US" smtClean="0"/>
              <a:t>15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569885831"/>
              </p:ext>
            </p:extLst>
          </p:nvPr>
        </p:nvGraphicFramePr>
        <p:xfrm>
          <a:off x="2864168" y="1707379"/>
          <a:ext cx="3262312" cy="639762"/>
        </p:xfrm>
        <a:graphic>
          <a:graphicData uri="http://schemas.openxmlformats.org/presentationml/2006/ole">
            <mc:AlternateContent xmlns:mc="http://schemas.openxmlformats.org/markup-compatibility/2006">
              <mc:Choice xmlns:v="urn:schemas-microsoft-com:vml" Requires="v">
                <p:oleObj spid="_x0000_s5547" name="Equation" r:id="rId4" imgW="1295280" imgH="253800" progId="Equation.DSMT4">
                  <p:embed/>
                </p:oleObj>
              </mc:Choice>
              <mc:Fallback>
                <p:oleObj name="Equation" r:id="rId4" imgW="1295280" imgH="253800" progId="Equation.DSMT4">
                  <p:embed/>
                  <p:pic>
                    <p:nvPicPr>
                      <p:cNvPr id="0" name=""/>
                      <p:cNvPicPr/>
                      <p:nvPr/>
                    </p:nvPicPr>
                    <p:blipFill>
                      <a:blip r:embed="rId5"/>
                      <a:stretch>
                        <a:fillRect/>
                      </a:stretch>
                    </p:blipFill>
                    <p:spPr>
                      <a:xfrm>
                        <a:off x="2864168" y="1707379"/>
                        <a:ext cx="3262312" cy="63976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50193940"/>
              </p:ext>
            </p:extLst>
          </p:nvPr>
        </p:nvGraphicFramePr>
        <p:xfrm>
          <a:off x="435400" y="4272933"/>
          <a:ext cx="7234237" cy="1982787"/>
        </p:xfrm>
        <a:graphic>
          <a:graphicData uri="http://schemas.openxmlformats.org/presentationml/2006/ole">
            <mc:AlternateContent xmlns:mc="http://schemas.openxmlformats.org/markup-compatibility/2006">
              <mc:Choice xmlns:v="urn:schemas-microsoft-com:vml" Requires="v">
                <p:oleObj spid="_x0000_s5548" name="Equation" r:id="rId6" imgW="2869920" imgH="787320" progId="Equation.DSMT4">
                  <p:embed/>
                </p:oleObj>
              </mc:Choice>
              <mc:Fallback>
                <p:oleObj name="Equation" r:id="rId6" imgW="2869920" imgH="787320" progId="Equation.DSMT4">
                  <p:embed/>
                  <p:pic>
                    <p:nvPicPr>
                      <p:cNvPr id="0" name=""/>
                      <p:cNvPicPr/>
                      <p:nvPr/>
                    </p:nvPicPr>
                    <p:blipFill>
                      <a:blip r:embed="rId7"/>
                      <a:stretch>
                        <a:fillRect/>
                      </a:stretch>
                    </p:blipFill>
                    <p:spPr>
                      <a:xfrm>
                        <a:off x="435400" y="4272933"/>
                        <a:ext cx="7234237" cy="1982787"/>
                      </a:xfrm>
                      <a:prstGeom prst="rect">
                        <a:avLst/>
                      </a:prstGeom>
                      <a:ln w="28575">
                        <a:solidFill>
                          <a:srgbClr val="FF0000"/>
                        </a:solidFill>
                      </a:ln>
                    </p:spPr>
                  </p:pic>
                </p:oleObj>
              </mc:Fallback>
            </mc:AlternateContent>
          </a:graphicData>
        </a:graphic>
      </p:graphicFrame>
      <p:pic>
        <p:nvPicPr>
          <p:cNvPr id="7" name="Picture 6"/>
          <p:cNvPicPr>
            <a:picLocks noChangeAspect="1"/>
          </p:cNvPicPr>
          <p:nvPr/>
        </p:nvPicPr>
        <p:blipFill>
          <a:blip r:embed="rId8"/>
          <a:stretch>
            <a:fillRect/>
          </a:stretch>
        </p:blipFill>
        <p:spPr>
          <a:xfrm>
            <a:off x="8259900" y="3507347"/>
            <a:ext cx="3763397" cy="3135000"/>
          </a:xfrm>
          <a:prstGeom prst="rect">
            <a:avLst/>
          </a:prstGeom>
          <a:ln w="28575">
            <a:solidFill>
              <a:srgbClr val="FF0000"/>
            </a:solidFill>
          </a:ln>
        </p:spPr>
      </p:pic>
      <p:sp>
        <p:nvSpPr>
          <p:cNvPr id="8" name="Rectangle 7"/>
          <p:cNvSpPr/>
          <p:nvPr/>
        </p:nvSpPr>
        <p:spPr>
          <a:xfrm>
            <a:off x="274640" y="4107988"/>
            <a:ext cx="7650480" cy="2312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115019" y="3393064"/>
            <a:ext cx="4076981" cy="3317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111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Detailed solution of problem 1</a:t>
            </a:r>
          </a:p>
        </p:txBody>
      </p:sp>
      <p:sp>
        <p:nvSpPr>
          <p:cNvPr id="3" name="Content Placeholder 2"/>
          <p:cNvSpPr>
            <a:spLocks noGrp="1"/>
          </p:cNvSpPr>
          <p:nvPr>
            <p:ph idx="1"/>
          </p:nvPr>
        </p:nvSpPr>
        <p:spPr>
          <a:xfrm>
            <a:off x="152400" y="1845734"/>
            <a:ext cx="11704320"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Using the undetermined method, the steady state solution is given as x = </a:t>
            </a:r>
            <a:r>
              <a:rPr lang="en-US" sz="2400" dirty="0" err="1">
                <a:latin typeface="Times New Roman" panose="02020603050405020304" pitchFamily="18" charset="0"/>
                <a:cs typeface="Times New Roman" panose="02020603050405020304" pitchFamily="18" charset="0"/>
              </a:rPr>
              <a:t>Acos</a:t>
            </a:r>
            <a:r>
              <a:rPr lang="en-US" sz="2400" dirty="0" err="1">
                <a:latin typeface="Times New Roman" panose="02020603050405020304" pitchFamily="18" charset="0"/>
                <a:cs typeface="Times New Roman" panose="02020603050405020304" pitchFamily="18" charset="0"/>
                <a:sym typeface="Symbol" panose="05050102010706020507" pitchFamily="18" charset="2"/>
              </a:rPr>
              <a:t>t</a:t>
            </a:r>
            <a:r>
              <a:rPr lang="en-US" sz="2400" dirty="0">
                <a:latin typeface="Times New Roman" panose="02020603050405020304" pitchFamily="18" charset="0"/>
                <a:cs typeface="Times New Roman" panose="02020603050405020304" pitchFamily="18" charset="0"/>
                <a:sym typeface="Symbol" panose="05050102010706020507" pitchFamily="18" charset="2"/>
              </a:rPr>
              <a:t> + </a:t>
            </a:r>
            <a:r>
              <a:rPr lang="en-US" sz="2400" dirty="0" err="1">
                <a:latin typeface="Times New Roman" panose="02020603050405020304" pitchFamily="18" charset="0"/>
                <a:cs typeface="Times New Roman" panose="02020603050405020304" pitchFamily="18" charset="0"/>
                <a:sym typeface="Symbol" panose="05050102010706020507" pitchFamily="18" charset="2"/>
              </a:rPr>
              <a:t>Bsint</a:t>
            </a: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Find dx/</a:t>
            </a:r>
            <a:r>
              <a:rPr lang="en-US" sz="2400" dirty="0" err="1">
                <a:latin typeface="Times New Roman" panose="02020603050405020304" pitchFamily="18" charset="0"/>
                <a:cs typeface="Times New Roman" panose="02020603050405020304" pitchFamily="18" charset="0"/>
                <a:sym typeface="Symbol" panose="05050102010706020507" pitchFamily="18" charset="2"/>
              </a:rPr>
              <a:t>dt</a:t>
            </a:r>
            <a:r>
              <a:rPr lang="en-US" sz="2400" dirty="0">
                <a:latin typeface="Times New Roman" panose="02020603050405020304" pitchFamily="18" charset="0"/>
                <a:cs typeface="Times New Roman" panose="02020603050405020304" pitchFamily="18" charset="0"/>
                <a:sym typeface="Symbol" panose="05050102010706020507" pitchFamily="18" charset="2"/>
              </a:rPr>
              <a:t> and d</a:t>
            </a:r>
            <a:r>
              <a:rPr lang="en-US" sz="2400" baseline="30000" dirty="0">
                <a:latin typeface="Times New Roman" panose="02020603050405020304" pitchFamily="18" charset="0"/>
                <a:cs typeface="Times New Roman" panose="02020603050405020304" pitchFamily="18" charset="0"/>
                <a:sym typeface="Symbol" panose="05050102010706020507" pitchFamily="18" charset="2"/>
              </a:rPr>
              <a:t>2</a:t>
            </a:r>
            <a:r>
              <a:rPr lang="en-US" sz="2400" dirty="0">
                <a:latin typeface="Times New Roman" panose="02020603050405020304" pitchFamily="18" charset="0"/>
                <a:cs typeface="Times New Roman" panose="02020603050405020304" pitchFamily="18" charset="0"/>
                <a:sym typeface="Symbol" panose="05050102010706020507" pitchFamily="18" charset="2"/>
              </a:rPr>
              <a:t>x/dt</a:t>
            </a:r>
            <a:r>
              <a:rPr lang="en-US" sz="2400" baseline="30000" dirty="0">
                <a:latin typeface="Times New Roman" panose="02020603050405020304" pitchFamily="18" charset="0"/>
                <a:cs typeface="Times New Roman" panose="02020603050405020304" pitchFamily="18" charset="0"/>
                <a:sym typeface="Symbol" panose="05050102010706020507" pitchFamily="18" charset="2"/>
              </a:rPr>
              <a:t>2</a:t>
            </a:r>
            <a:r>
              <a:rPr lang="en-US" sz="2400" dirty="0">
                <a:latin typeface="Times New Roman" panose="02020603050405020304" pitchFamily="18" charset="0"/>
                <a:cs typeface="Times New Roman" panose="02020603050405020304" pitchFamily="18" charset="0"/>
                <a:sym typeface="Symbol" panose="05050102010706020507" pitchFamily="18" charset="2"/>
              </a:rPr>
              <a:t> and substitute into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This gives the steady state solution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The transient solution can be found from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This gives a general form of the solution to be</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Finally, the complete solution becomes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16</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48775041"/>
              </p:ext>
            </p:extLst>
          </p:nvPr>
        </p:nvGraphicFramePr>
        <p:xfrm>
          <a:off x="5585262" y="2316979"/>
          <a:ext cx="2561974" cy="502421"/>
        </p:xfrm>
        <a:graphic>
          <a:graphicData uri="http://schemas.openxmlformats.org/presentationml/2006/ole">
            <mc:AlternateContent xmlns:mc="http://schemas.openxmlformats.org/markup-compatibility/2006">
              <mc:Choice xmlns:v="urn:schemas-microsoft-com:vml" Requires="v">
                <p:oleObj spid="_x0000_s35113" name="Equation" r:id="rId3" imgW="1295280" imgH="253800" progId="Equation.DSMT4">
                  <p:embed/>
                </p:oleObj>
              </mc:Choice>
              <mc:Fallback>
                <p:oleObj name="Equation" r:id="rId3" imgW="1295280" imgH="253800" progId="Equation.DSMT4">
                  <p:embed/>
                  <p:pic>
                    <p:nvPicPr>
                      <p:cNvPr id="0" name=""/>
                      <p:cNvPicPr/>
                      <p:nvPr/>
                    </p:nvPicPr>
                    <p:blipFill>
                      <a:blip r:embed="rId4"/>
                      <a:stretch>
                        <a:fillRect/>
                      </a:stretch>
                    </p:blipFill>
                    <p:spPr>
                      <a:xfrm>
                        <a:off x="5585262" y="2316979"/>
                        <a:ext cx="2561974" cy="50242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04637165"/>
              </p:ext>
            </p:extLst>
          </p:nvPr>
        </p:nvGraphicFramePr>
        <p:xfrm>
          <a:off x="5114442" y="2786698"/>
          <a:ext cx="3503613" cy="869950"/>
        </p:xfrm>
        <a:graphic>
          <a:graphicData uri="http://schemas.openxmlformats.org/presentationml/2006/ole">
            <mc:AlternateContent xmlns:mc="http://schemas.openxmlformats.org/markup-compatibility/2006">
              <mc:Choice xmlns:v="urn:schemas-microsoft-com:vml" Requires="v">
                <p:oleObj spid="_x0000_s35114" name="Equation" r:id="rId5" imgW="2095200" imgH="520560" progId="Equation.DSMT4">
                  <p:embed/>
                </p:oleObj>
              </mc:Choice>
              <mc:Fallback>
                <p:oleObj name="Equation" r:id="rId5" imgW="2095200" imgH="520560" progId="Equation.DSMT4">
                  <p:embed/>
                  <p:pic>
                    <p:nvPicPr>
                      <p:cNvPr id="0" name=""/>
                      <p:cNvPicPr/>
                      <p:nvPr/>
                    </p:nvPicPr>
                    <p:blipFill>
                      <a:blip r:embed="rId6"/>
                      <a:stretch>
                        <a:fillRect/>
                      </a:stretch>
                    </p:blipFill>
                    <p:spPr>
                      <a:xfrm>
                        <a:off x="5114442" y="2786698"/>
                        <a:ext cx="3503613" cy="869950"/>
                      </a:xfrm>
                      <a:prstGeom prst="rect">
                        <a:avLst/>
                      </a:prstGeom>
                      <a:ln w="28575">
                        <a:solidFill>
                          <a:srgbClr val="FF0000"/>
                        </a:solid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36442808"/>
              </p:ext>
            </p:extLst>
          </p:nvPr>
        </p:nvGraphicFramePr>
        <p:xfrm>
          <a:off x="5570855" y="3900488"/>
          <a:ext cx="1431925" cy="350837"/>
        </p:xfrm>
        <a:graphic>
          <a:graphicData uri="http://schemas.openxmlformats.org/presentationml/2006/ole">
            <mc:AlternateContent xmlns:mc="http://schemas.openxmlformats.org/markup-compatibility/2006">
              <mc:Choice xmlns:v="urn:schemas-microsoft-com:vml" Requires="v">
                <p:oleObj spid="_x0000_s35115" name="Equation" r:id="rId7" imgW="723600" imgH="177480" progId="Equation.DSMT4">
                  <p:embed/>
                </p:oleObj>
              </mc:Choice>
              <mc:Fallback>
                <p:oleObj name="Equation" r:id="rId7" imgW="723600" imgH="177480" progId="Equation.DSMT4">
                  <p:embed/>
                  <p:pic>
                    <p:nvPicPr>
                      <p:cNvPr id="0" name=""/>
                      <p:cNvPicPr/>
                      <p:nvPr/>
                    </p:nvPicPr>
                    <p:blipFill>
                      <a:blip r:embed="rId8"/>
                      <a:stretch>
                        <a:fillRect/>
                      </a:stretch>
                    </p:blipFill>
                    <p:spPr>
                      <a:xfrm>
                        <a:off x="5570855" y="3900488"/>
                        <a:ext cx="1431925" cy="35083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736166057"/>
              </p:ext>
            </p:extLst>
          </p:nvPr>
        </p:nvGraphicFramePr>
        <p:xfrm>
          <a:off x="6126480" y="4309675"/>
          <a:ext cx="4197667" cy="860685"/>
        </p:xfrm>
        <a:graphic>
          <a:graphicData uri="http://schemas.openxmlformats.org/presentationml/2006/ole">
            <mc:AlternateContent xmlns:mc="http://schemas.openxmlformats.org/markup-compatibility/2006">
              <mc:Choice xmlns:v="urn:schemas-microsoft-com:vml" Requires="v">
                <p:oleObj spid="_x0000_s35116" name="Equation" r:id="rId9" imgW="2349360" imgH="482400" progId="Equation.DSMT4">
                  <p:embed/>
                </p:oleObj>
              </mc:Choice>
              <mc:Fallback>
                <p:oleObj name="Equation" r:id="rId9" imgW="2349360" imgH="482400" progId="Equation.DSMT4">
                  <p:embed/>
                  <p:pic>
                    <p:nvPicPr>
                      <p:cNvPr id="0" name=""/>
                      <p:cNvPicPr/>
                      <p:nvPr/>
                    </p:nvPicPr>
                    <p:blipFill>
                      <a:blip r:embed="rId10"/>
                      <a:stretch>
                        <a:fillRect/>
                      </a:stretch>
                    </p:blipFill>
                    <p:spPr>
                      <a:xfrm>
                        <a:off x="6126480" y="4309675"/>
                        <a:ext cx="4197667" cy="860685"/>
                      </a:xfrm>
                      <a:prstGeom prst="rect">
                        <a:avLst/>
                      </a:prstGeom>
                      <a:ln w="28575">
                        <a:solidFill>
                          <a:srgbClr val="FF0000"/>
                        </a:solid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634177456"/>
              </p:ext>
            </p:extLst>
          </p:nvPr>
        </p:nvGraphicFramePr>
        <p:xfrm>
          <a:off x="5650169" y="5354179"/>
          <a:ext cx="5150287" cy="933539"/>
        </p:xfrm>
        <a:graphic>
          <a:graphicData uri="http://schemas.openxmlformats.org/presentationml/2006/ole">
            <mc:AlternateContent xmlns:mc="http://schemas.openxmlformats.org/markup-compatibility/2006">
              <mc:Choice xmlns:v="urn:schemas-microsoft-com:vml" Requires="v">
                <p:oleObj spid="_x0000_s35117" name="Equation" r:id="rId11" imgW="2869920" imgH="520560" progId="Equation.DSMT4">
                  <p:embed/>
                </p:oleObj>
              </mc:Choice>
              <mc:Fallback>
                <p:oleObj name="Equation" r:id="rId11" imgW="2869920" imgH="520560" progId="Equation.DSMT4">
                  <p:embed/>
                  <p:pic>
                    <p:nvPicPr>
                      <p:cNvPr id="0" name=""/>
                      <p:cNvPicPr/>
                      <p:nvPr/>
                    </p:nvPicPr>
                    <p:blipFill>
                      <a:blip r:embed="rId12"/>
                      <a:stretch>
                        <a:fillRect/>
                      </a:stretch>
                    </p:blipFill>
                    <p:spPr>
                      <a:xfrm>
                        <a:off x="5650169" y="5354179"/>
                        <a:ext cx="5150287" cy="933539"/>
                      </a:xfrm>
                      <a:prstGeom prst="rect">
                        <a:avLst/>
                      </a:prstGeom>
                      <a:ln w="28575">
                        <a:solidFill>
                          <a:srgbClr val="FF0000"/>
                        </a:solidFill>
                      </a:ln>
                    </p:spPr>
                  </p:pic>
                </p:oleObj>
              </mc:Fallback>
            </mc:AlternateContent>
          </a:graphicData>
        </a:graphic>
      </p:graphicFrame>
      <p:sp>
        <p:nvSpPr>
          <p:cNvPr id="10" name="Rectangle 9"/>
          <p:cNvSpPr/>
          <p:nvPr/>
        </p:nvSpPr>
        <p:spPr>
          <a:xfrm>
            <a:off x="152400" y="1737360"/>
            <a:ext cx="11902440" cy="4722425"/>
          </a:xfrm>
          <a:prstGeom prst="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666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82" y="22408"/>
            <a:ext cx="10058400" cy="934569"/>
          </a:xfrm>
        </p:spPr>
        <p:txBody>
          <a:bodyPr>
            <a:normAutofit/>
          </a:bodyPr>
          <a:lstStyle/>
          <a:p>
            <a:r>
              <a:rPr lang="en-US" b="1" dirty="0">
                <a:latin typeface="Times New Roman" panose="02020603050405020304" pitchFamily="18" charset="0"/>
                <a:cs typeface="Times New Roman" panose="02020603050405020304" pitchFamily="18" charset="0"/>
              </a:rPr>
              <a:t>A response of RLC series circuit</a:t>
            </a:r>
          </a:p>
        </p:txBody>
      </p:sp>
      <p:sp>
        <p:nvSpPr>
          <p:cNvPr id="3" name="Content Placeholder 2"/>
          <p:cNvSpPr>
            <a:spLocks noGrp="1"/>
          </p:cNvSpPr>
          <p:nvPr>
            <p:ph idx="1"/>
          </p:nvPr>
        </p:nvSpPr>
        <p:spPr>
          <a:xfrm>
            <a:off x="5194783" y="1041739"/>
            <a:ext cx="6827328" cy="4827356"/>
          </a:xfrm>
          <a:solidFill>
            <a:schemeClr val="bg1"/>
          </a:solidFill>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input voltage is equal the sum of the voltage across the inductor, the voltage across the capacitor and the voltage across the resistor.</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a:t>
            </a:r>
            <a:r>
              <a:rPr lang="en-US" sz="2400" dirty="0" err="1">
                <a:latin typeface="Times New Roman" panose="02020603050405020304" pitchFamily="18" charset="0"/>
                <a:cs typeface="Times New Roman" panose="02020603050405020304" pitchFamily="18" charset="0"/>
              </a:rPr>
              <a:t>V</a:t>
            </a:r>
            <a:r>
              <a:rPr lang="en-US" sz="2400" i="1" baseline="-25000" dirty="0" err="1">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=V</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exp(</a:t>
            </a:r>
            <a:r>
              <a:rPr lang="en-US" sz="2400" dirty="0" err="1">
                <a:latin typeface="Times New Roman" panose="02020603050405020304" pitchFamily="18" charset="0"/>
                <a:cs typeface="Times New Roman" panose="02020603050405020304" pitchFamily="18" charset="0"/>
              </a:rPr>
              <a:t>i</a:t>
            </a:r>
            <a:r>
              <a:rPr lang="en-US" sz="2400" dirty="0" err="1">
                <a:latin typeface="Times New Roman" panose="02020603050405020304" pitchFamily="18" charset="0"/>
                <a:cs typeface="Times New Roman" panose="02020603050405020304" pitchFamily="18" charset="0"/>
                <a:sym typeface="Symbol" panose="05050102010706020507" pitchFamily="18" charset="2"/>
              </a:rPr>
              <a:t>t</a:t>
            </a:r>
            <a:r>
              <a:rPr lang="en-US" sz="2400" dirty="0">
                <a:latin typeface="Times New Roman" panose="02020603050405020304" pitchFamily="18" charset="0"/>
                <a:cs typeface="Times New Roman" panose="02020603050405020304" pitchFamily="18" charset="0"/>
                <a:sym typeface="Symbol" panose="05050102010706020507" pitchFamily="18" charset="2"/>
              </a:rPr>
              <a:t>), the solution of the above differential equation is given as</a:t>
            </a:r>
          </a:p>
          <a:p>
            <a:pPr marL="0" indent="0">
              <a:buNone/>
            </a:pPr>
            <a:r>
              <a:rPr lang="en-US" sz="2400"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Where the electrical impedance </a:t>
            </a:r>
            <a:r>
              <a:rPr lang="en-US" sz="2400" i="1" dirty="0" err="1">
                <a:latin typeface="Times New Roman" panose="02020603050405020304" pitchFamily="18" charset="0"/>
                <a:cs typeface="Times New Roman" panose="02020603050405020304" pitchFamily="18" charset="0"/>
              </a:rPr>
              <a:t>Z</a:t>
            </a:r>
            <a:r>
              <a:rPr lang="en-US" sz="2400" i="1" baseline="-25000" dirty="0" err="1">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 is written as</a:t>
            </a:r>
          </a:p>
        </p:txBody>
      </p:sp>
      <p:sp>
        <p:nvSpPr>
          <p:cNvPr id="4" name="Slide Number Placeholder 3"/>
          <p:cNvSpPr>
            <a:spLocks noGrp="1"/>
          </p:cNvSpPr>
          <p:nvPr>
            <p:ph type="sldNum" sz="quarter" idx="12"/>
          </p:nvPr>
        </p:nvSpPr>
        <p:spPr/>
        <p:txBody>
          <a:bodyPr/>
          <a:lstStyle/>
          <a:p>
            <a:fld id="{9958265C-786B-4D75-BDB8-425DA9EF9926}" type="slidenum">
              <a:rPr lang="en-US" smtClean="0"/>
              <a:t>17</a:t>
            </a:fld>
            <a:endParaRPr lang="en-US"/>
          </a:p>
        </p:txBody>
      </p:sp>
      <p:pic>
        <p:nvPicPr>
          <p:cNvPr id="7170" name="Picture 2" descr="Examples of forced oscill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894" y="941006"/>
            <a:ext cx="4304691" cy="42702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08251" y="6455578"/>
            <a:ext cx="6047681" cy="369332"/>
          </a:xfrm>
          <a:prstGeom prst="rect">
            <a:avLst/>
          </a:prstGeom>
        </p:spPr>
        <p:txBody>
          <a:bodyPr wrap="none">
            <a:spAutoFit/>
          </a:bodyPr>
          <a:lstStyle/>
          <a:p>
            <a:r>
              <a:rPr lang="en-US" dirty="0"/>
              <a:t>http://encyclopedia2.thefreedictionary.com/forced+oscillation</a:t>
            </a:r>
          </a:p>
        </p:txBody>
      </p:sp>
      <p:sp>
        <p:nvSpPr>
          <p:cNvPr id="8" name="TextBox 7"/>
          <p:cNvSpPr txBox="1"/>
          <p:nvPr/>
        </p:nvSpPr>
        <p:spPr>
          <a:xfrm>
            <a:off x="4383274" y="1343405"/>
            <a:ext cx="419725" cy="400110"/>
          </a:xfrm>
          <a:prstGeom prst="rect">
            <a:avLst/>
          </a:prstGeom>
          <a:solidFill>
            <a:schemeClr val="bg1"/>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I</a:t>
            </a:r>
            <a:endParaRPr lang="en-US"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65582" y="1732055"/>
            <a:ext cx="584616" cy="400110"/>
          </a:xfrm>
          <a:prstGeom prst="rect">
            <a:avLst/>
          </a:prstGeom>
          <a:solidFill>
            <a:schemeClr val="bg1"/>
          </a:solidFill>
        </p:spPr>
        <p:txBody>
          <a:bodyPr wrap="square" rtlCol="0">
            <a:spAutoFit/>
          </a:bodyPr>
          <a:lstStyle/>
          <a:p>
            <a:r>
              <a:rPr lang="en-US" sz="2000" dirty="0" err="1">
                <a:latin typeface="Times New Roman" panose="02020603050405020304" pitchFamily="18" charset="0"/>
                <a:cs typeface="Times New Roman" panose="02020603050405020304" pitchFamily="18" charset="0"/>
              </a:rPr>
              <a:t>V</a:t>
            </a:r>
            <a:r>
              <a:rPr lang="en-US" sz="2000" i="1" baseline="-25000" dirty="0" err="1">
                <a:latin typeface="Times New Roman" panose="02020603050405020304" pitchFamily="18" charset="0"/>
                <a:cs typeface="Times New Roman" panose="02020603050405020304" pitchFamily="18" charset="0"/>
              </a:rPr>
              <a:t>a</a:t>
            </a:r>
            <a:endParaRPr lang="en-US" i="1" baseline="-25000" dirty="0">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26263357"/>
              </p:ext>
            </p:extLst>
          </p:nvPr>
        </p:nvGraphicFramePr>
        <p:xfrm>
          <a:off x="7215485" y="2131570"/>
          <a:ext cx="2522538" cy="944563"/>
        </p:xfrm>
        <a:graphic>
          <a:graphicData uri="http://schemas.openxmlformats.org/presentationml/2006/ole">
            <mc:AlternateContent xmlns:mc="http://schemas.openxmlformats.org/markup-compatibility/2006">
              <mc:Choice xmlns:v="urn:schemas-microsoft-com:vml" Requires="v">
                <p:oleObj spid="_x0000_s7787" name="Equation" r:id="rId5" imgW="1218960" imgH="457200" progId="Equation.DSMT4">
                  <p:embed/>
                </p:oleObj>
              </mc:Choice>
              <mc:Fallback>
                <p:oleObj name="Equation" r:id="rId5" imgW="1218960" imgH="457200" progId="Equation.DSMT4">
                  <p:embed/>
                  <p:pic>
                    <p:nvPicPr>
                      <p:cNvPr id="0" name=""/>
                      <p:cNvPicPr/>
                      <p:nvPr/>
                    </p:nvPicPr>
                    <p:blipFill>
                      <a:blip r:embed="rId6"/>
                      <a:stretch>
                        <a:fillRect/>
                      </a:stretch>
                    </p:blipFill>
                    <p:spPr>
                      <a:xfrm>
                        <a:off x="7215485" y="2131570"/>
                        <a:ext cx="2522538" cy="944563"/>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37624240"/>
              </p:ext>
            </p:extLst>
          </p:nvPr>
        </p:nvGraphicFramePr>
        <p:xfrm>
          <a:off x="6932613" y="4024313"/>
          <a:ext cx="3352800" cy="1184275"/>
        </p:xfrm>
        <a:graphic>
          <a:graphicData uri="http://schemas.openxmlformats.org/presentationml/2006/ole">
            <mc:AlternateContent xmlns:mc="http://schemas.openxmlformats.org/markup-compatibility/2006">
              <mc:Choice xmlns:v="urn:schemas-microsoft-com:vml" Requires="v">
                <p:oleObj spid="_x0000_s7788" name="Equation" r:id="rId7" imgW="1333440" imgH="469800" progId="Equation.DSMT4">
                  <p:embed/>
                </p:oleObj>
              </mc:Choice>
              <mc:Fallback>
                <p:oleObj name="Equation" r:id="rId7" imgW="1333440" imgH="469800" progId="Equation.DSMT4">
                  <p:embed/>
                  <p:pic>
                    <p:nvPicPr>
                      <p:cNvPr id="0" name=""/>
                      <p:cNvPicPr/>
                      <p:nvPr/>
                    </p:nvPicPr>
                    <p:blipFill>
                      <a:blip r:embed="rId8"/>
                      <a:stretch>
                        <a:fillRect/>
                      </a:stretch>
                    </p:blipFill>
                    <p:spPr>
                      <a:xfrm>
                        <a:off x="6932613" y="4024313"/>
                        <a:ext cx="3352800" cy="118427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058560772"/>
              </p:ext>
            </p:extLst>
          </p:nvPr>
        </p:nvGraphicFramePr>
        <p:xfrm>
          <a:off x="6884988" y="5372100"/>
          <a:ext cx="3448050" cy="1085850"/>
        </p:xfrm>
        <a:graphic>
          <a:graphicData uri="http://schemas.openxmlformats.org/presentationml/2006/ole">
            <mc:AlternateContent xmlns:mc="http://schemas.openxmlformats.org/markup-compatibility/2006">
              <mc:Choice xmlns:v="urn:schemas-microsoft-com:vml" Requires="v">
                <p:oleObj spid="_x0000_s7789" name="Equation" r:id="rId9" imgW="1371600" imgH="431640" progId="Equation.DSMT4">
                  <p:embed/>
                </p:oleObj>
              </mc:Choice>
              <mc:Fallback>
                <p:oleObj name="Equation" r:id="rId9" imgW="1371600" imgH="431640" progId="Equation.DSMT4">
                  <p:embed/>
                  <p:pic>
                    <p:nvPicPr>
                      <p:cNvPr id="0" name=""/>
                      <p:cNvPicPr/>
                      <p:nvPr/>
                    </p:nvPicPr>
                    <p:blipFill>
                      <a:blip r:embed="rId10"/>
                      <a:stretch>
                        <a:fillRect/>
                      </a:stretch>
                    </p:blipFill>
                    <p:spPr>
                      <a:xfrm>
                        <a:off x="6884988" y="5372100"/>
                        <a:ext cx="3448050" cy="1085850"/>
                      </a:xfrm>
                      <a:prstGeom prst="rect">
                        <a:avLst/>
                      </a:prstGeom>
                    </p:spPr>
                  </p:pic>
                </p:oleObj>
              </mc:Fallback>
            </mc:AlternateContent>
          </a:graphicData>
        </a:graphic>
      </p:graphicFrame>
      <p:sp>
        <p:nvSpPr>
          <p:cNvPr id="7" name="Rectangle 6"/>
          <p:cNvSpPr/>
          <p:nvPr/>
        </p:nvSpPr>
        <p:spPr>
          <a:xfrm>
            <a:off x="7680960" y="5480445"/>
            <a:ext cx="2875510" cy="975133"/>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599091" y="4014648"/>
            <a:ext cx="2982190" cy="1062107"/>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5289910"/>
            <a:ext cx="5336511" cy="1015663"/>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To find the solution, we simply compare the electrical system to the mechanical system and substituting  m for L, r for R and s for 1/C.</a:t>
            </a:r>
          </a:p>
        </p:txBody>
      </p:sp>
    </p:spTree>
    <p:extLst>
      <p:ext uri="{BB962C8B-B14F-4D97-AF65-F5344CB8AC3E}">
        <p14:creationId xmlns:p14="http://schemas.microsoft.com/office/powerpoint/2010/main" val="47298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164" y="-134582"/>
            <a:ext cx="11359546" cy="1450757"/>
          </a:xfrm>
        </p:spPr>
        <p:txBody>
          <a:bodyPr>
            <a:normAutofit/>
          </a:bodyPr>
          <a:lstStyle/>
          <a:p>
            <a:r>
              <a:rPr lang="en-US" b="1" dirty="0">
                <a:latin typeface="Times New Roman" panose="02020603050405020304" pitchFamily="18" charset="0"/>
                <a:cs typeface="Times New Roman" panose="02020603050405020304" pitchFamily="18" charset="0"/>
              </a:rPr>
              <a:t>Behavior of velocity v in magnitude versus driving for frequency </a:t>
            </a:r>
            <a:r>
              <a:rPr lang="en-US" b="1" dirty="0">
                <a:latin typeface="Times New Roman" panose="02020603050405020304" pitchFamily="18" charset="0"/>
                <a:cs typeface="Times New Roman" panose="02020603050405020304" pitchFamily="18" charset="0"/>
                <a:sym typeface="Symbol" panose="05050102010706020507" pitchFamily="18" charset="2"/>
              </a:rPr>
              <a: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811790" y="1288385"/>
            <a:ext cx="7210269" cy="4023360"/>
          </a:xfrm>
          <a:solidFill>
            <a:schemeClr val="bg1"/>
          </a:solidFill>
        </p:spPr>
        <p:txBody>
          <a:bodyPr>
            <a:no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magnitude of the velocity amplitude varies with frequency   </a:t>
            </a:r>
            <a:r>
              <a:rPr lang="en-US" sz="2400" dirty="0">
                <a:latin typeface="Times New Roman" panose="02020603050405020304" pitchFamily="18" charset="0"/>
                <a:cs typeface="Times New Roman" panose="02020603050405020304" pitchFamily="18" charset="0"/>
                <a:sym typeface="Symbol" panose="05050102010706020507" pitchFamily="18" charset="2"/>
              </a:rPr>
              <a:t> because |</a:t>
            </a:r>
            <a:r>
              <a:rPr lang="en-US" sz="2400" dirty="0" err="1">
                <a:latin typeface="Times New Roman" panose="02020603050405020304" pitchFamily="18" charset="0"/>
                <a:cs typeface="Times New Roman" panose="02020603050405020304" pitchFamily="18" charset="0"/>
                <a:sym typeface="Symbol" panose="05050102010706020507" pitchFamily="18" charset="2"/>
              </a:rPr>
              <a:t>Z</a:t>
            </a:r>
            <a:r>
              <a:rPr lang="en-US" sz="2400" baseline="-25000" dirty="0" err="1">
                <a:latin typeface="Times New Roman" panose="02020603050405020304" pitchFamily="18" charset="0"/>
                <a:cs typeface="Times New Roman" panose="02020603050405020304" pitchFamily="18" charset="0"/>
                <a:sym typeface="Symbol" panose="05050102010706020507" pitchFamily="18" charset="2"/>
              </a:rPr>
              <a:t>m</a:t>
            </a:r>
            <a:r>
              <a:rPr lang="en-US" sz="2400" dirty="0">
                <a:latin typeface="Times New Roman" panose="02020603050405020304" pitchFamily="18" charset="0"/>
                <a:cs typeface="Times New Roman" panose="02020603050405020304" pitchFamily="18" charset="0"/>
                <a:sym typeface="Symbol" panose="05050102010706020507" pitchFamily="18" charset="2"/>
              </a:rPr>
              <a:t>| is frequency dependent.</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The </a:t>
            </a:r>
            <a:r>
              <a:rPr lang="en-US" sz="2800" dirty="0">
                <a:latin typeface="Times New Roman" panose="02020603050405020304" pitchFamily="18" charset="0"/>
                <a:cs typeface="Times New Roman" panose="02020603050405020304" pitchFamily="18" charset="0"/>
                <a:sym typeface="Symbol" panose="05050102010706020507" pitchFamily="18" charset="2"/>
              </a:rPr>
              <a:t>impedance</a:t>
            </a:r>
            <a:r>
              <a:rPr lang="en-US" sz="2400" dirty="0">
                <a:latin typeface="Times New Roman" panose="02020603050405020304" pitchFamily="18" charset="0"/>
                <a:cs typeface="Times New Roman" panose="02020603050405020304" pitchFamily="18" charset="0"/>
                <a:sym typeface="Symbol" panose="05050102010706020507" pitchFamily="18" charset="2"/>
              </a:rPr>
              <a:t> is </a:t>
            </a:r>
            <a:r>
              <a:rPr lang="en-US" sz="2400" b="1" dirty="0">
                <a:latin typeface="Times New Roman" panose="02020603050405020304" pitchFamily="18" charset="0"/>
                <a:cs typeface="Times New Roman" panose="02020603050405020304" pitchFamily="18" charset="0"/>
                <a:sym typeface="Symbol" panose="05050102010706020507" pitchFamily="18" charset="2"/>
              </a:rPr>
              <a:t>stiffness controlled </a:t>
            </a:r>
            <a:r>
              <a:rPr lang="en-US" sz="2400" dirty="0">
                <a:latin typeface="Times New Roman" panose="02020603050405020304" pitchFamily="18" charset="0"/>
                <a:cs typeface="Times New Roman" panose="02020603050405020304" pitchFamily="18" charset="0"/>
                <a:sym typeface="Symbol" panose="05050102010706020507" pitchFamily="18" charset="2"/>
              </a:rPr>
              <a:t>: at low frequency, s/ dominates.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The impedance is</a:t>
            </a:r>
            <a:r>
              <a:rPr lang="en-US" sz="2400" b="1" dirty="0">
                <a:latin typeface="Times New Roman" panose="02020603050405020304" pitchFamily="18" charset="0"/>
                <a:cs typeface="Times New Roman" panose="02020603050405020304" pitchFamily="18" charset="0"/>
                <a:sym typeface="Symbol" panose="05050102010706020507" pitchFamily="18" charset="2"/>
              </a:rPr>
              <a:t> mass controlled</a:t>
            </a:r>
            <a:r>
              <a:rPr lang="en-US" sz="2400" dirty="0">
                <a:latin typeface="Times New Roman" panose="02020603050405020304" pitchFamily="18" charset="0"/>
                <a:cs typeface="Times New Roman" panose="02020603050405020304" pitchFamily="18" charset="0"/>
                <a:sym typeface="Symbol" panose="05050102010706020507" pitchFamily="18" charset="2"/>
              </a:rPr>
              <a:t>: at high frequency, m dominates.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Zero reactance or minimum impedance : </a:t>
            </a:r>
            <a:r>
              <a:rPr lang="en-US" sz="2400" dirty="0" err="1">
                <a:latin typeface="Times New Roman" panose="02020603050405020304" pitchFamily="18" charset="0"/>
                <a:cs typeface="Times New Roman" panose="02020603050405020304" pitchFamily="18" charset="0"/>
                <a:sym typeface="Symbol" panose="05050102010706020507" pitchFamily="18" charset="2"/>
              </a:rPr>
              <a:t>Z</a:t>
            </a:r>
            <a:r>
              <a:rPr lang="en-US" sz="2400" baseline="-25000" dirty="0" err="1">
                <a:latin typeface="Times New Roman" panose="02020603050405020304" pitchFamily="18" charset="0"/>
                <a:cs typeface="Times New Roman" panose="02020603050405020304" pitchFamily="18" charset="0"/>
                <a:sym typeface="Symbol" panose="05050102010706020507" pitchFamily="18" charset="2"/>
              </a:rPr>
              <a:t>m</a:t>
            </a:r>
            <a:r>
              <a:rPr lang="en-US" sz="2400" dirty="0">
                <a:latin typeface="Times New Roman" panose="02020603050405020304" pitchFamily="18" charset="0"/>
                <a:cs typeface="Times New Roman" panose="02020603050405020304" pitchFamily="18" charset="0"/>
                <a:sym typeface="Symbol" panose="05050102010706020507" pitchFamily="18" charset="2"/>
              </a:rPr>
              <a:t> = </a:t>
            </a:r>
            <a:r>
              <a:rPr lang="en-US" sz="2400" i="1" dirty="0">
                <a:latin typeface="Times New Roman" panose="02020603050405020304" pitchFamily="18" charset="0"/>
                <a:cs typeface="Times New Roman" panose="02020603050405020304" pitchFamily="18" charset="0"/>
                <a:sym typeface="Symbol" panose="05050102010706020507" pitchFamily="18" charset="2"/>
              </a:rPr>
              <a:t>r  </a:t>
            </a:r>
            <a:r>
              <a:rPr lang="en-US" sz="2400" dirty="0">
                <a:latin typeface="Times New Roman" panose="02020603050405020304" pitchFamily="18" charset="0"/>
                <a:cs typeface="Times New Roman" panose="02020603050405020304" pitchFamily="18" charset="0"/>
                <a:sym typeface="Symbol" panose="05050102010706020507" pitchFamily="18" charset="2"/>
              </a:rPr>
              <a:t>and  velocity and driving force are in phase. This leads to the </a:t>
            </a: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velocity resonance  </a:t>
            </a:r>
            <a:r>
              <a:rPr lang="en-US" sz="2400" i="1" dirty="0">
                <a:latin typeface="Times New Roman" panose="02020603050405020304" pitchFamily="18" charset="0"/>
                <a:cs typeface="Times New Roman" panose="02020603050405020304" pitchFamily="18" charset="0"/>
                <a:sym typeface="Symbol" panose="05050102010706020507" pitchFamily="18" charset="2"/>
              </a:rPr>
              <a:t>F</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0</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i="1" dirty="0">
                <a:latin typeface="Times New Roman" panose="02020603050405020304" pitchFamily="18" charset="0"/>
                <a:cs typeface="Times New Roman" panose="02020603050405020304" pitchFamily="18" charset="0"/>
                <a:sym typeface="Symbol" panose="05050102010706020507" pitchFamily="18" charset="2"/>
              </a:rPr>
              <a:t>r .</a:t>
            </a:r>
            <a:endParaRPr lang="en-US" sz="2400" i="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18</a:t>
            </a:fld>
            <a:endParaRPr lang="en-US"/>
          </a:p>
        </p:txBody>
      </p:sp>
      <p:pic>
        <p:nvPicPr>
          <p:cNvPr id="5" name="Picture 4"/>
          <p:cNvPicPr>
            <a:picLocks noChangeAspect="1"/>
          </p:cNvPicPr>
          <p:nvPr/>
        </p:nvPicPr>
        <p:blipFill>
          <a:blip r:embed="rId4"/>
          <a:stretch>
            <a:fillRect/>
          </a:stretch>
        </p:blipFill>
        <p:spPr>
          <a:xfrm>
            <a:off x="194551" y="1845734"/>
            <a:ext cx="4297377" cy="3438220"/>
          </a:xfrm>
          <a:prstGeom prst="rect">
            <a:avLst/>
          </a:prstGeom>
        </p:spPr>
      </p:pic>
      <p:sp>
        <p:nvSpPr>
          <p:cNvPr id="6" name="TextBox 5"/>
          <p:cNvSpPr txBox="1"/>
          <p:nvPr/>
        </p:nvSpPr>
        <p:spPr>
          <a:xfrm>
            <a:off x="164892" y="5283954"/>
            <a:ext cx="4542019"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Velocity of forced oscillator versus driving frequency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endParaRPr lang="en-US" sz="2400" dirty="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85068494"/>
              </p:ext>
            </p:extLst>
          </p:nvPr>
        </p:nvGraphicFramePr>
        <p:xfrm>
          <a:off x="6589486" y="2137141"/>
          <a:ext cx="2973386" cy="943505"/>
        </p:xfrm>
        <a:graphic>
          <a:graphicData uri="http://schemas.openxmlformats.org/presentationml/2006/ole">
            <mc:AlternateContent xmlns:mc="http://schemas.openxmlformats.org/markup-compatibility/2006">
              <mc:Choice xmlns:v="urn:schemas-microsoft-com:vml" Requires="v">
                <p:oleObj spid="_x0000_s8449" name="Equation" r:id="rId5" imgW="1841400" imgH="583920" progId="Equation.DSMT4">
                  <p:embed/>
                </p:oleObj>
              </mc:Choice>
              <mc:Fallback>
                <p:oleObj name="Equation" r:id="rId5" imgW="1841400" imgH="583920" progId="Equation.DSMT4">
                  <p:embed/>
                  <p:pic>
                    <p:nvPicPr>
                      <p:cNvPr id="0" name=""/>
                      <p:cNvPicPr/>
                      <p:nvPr/>
                    </p:nvPicPr>
                    <p:blipFill>
                      <a:blip r:embed="rId6"/>
                      <a:stretch>
                        <a:fillRect/>
                      </a:stretch>
                    </p:blipFill>
                    <p:spPr>
                      <a:xfrm>
                        <a:off x="6589486" y="2137141"/>
                        <a:ext cx="2973386" cy="94350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44210390"/>
              </p:ext>
            </p:extLst>
          </p:nvPr>
        </p:nvGraphicFramePr>
        <p:xfrm>
          <a:off x="4906511" y="4888684"/>
          <a:ext cx="7285489" cy="1621535"/>
        </p:xfrm>
        <a:graphic>
          <a:graphicData uri="http://schemas.openxmlformats.org/presentationml/2006/ole">
            <mc:AlternateContent xmlns:mc="http://schemas.openxmlformats.org/markup-compatibility/2006">
              <mc:Choice xmlns:v="urn:schemas-microsoft-com:vml" Requires="v">
                <p:oleObj spid="_x0000_s8450" name="Equation" r:id="rId7" imgW="4051080" imgH="901440" progId="Equation.DSMT4">
                  <p:embed/>
                </p:oleObj>
              </mc:Choice>
              <mc:Fallback>
                <p:oleObj name="Equation" r:id="rId7" imgW="4051080" imgH="901440" progId="Equation.DSMT4">
                  <p:embed/>
                  <p:pic>
                    <p:nvPicPr>
                      <p:cNvPr id="0" name=""/>
                      <p:cNvPicPr/>
                      <p:nvPr/>
                    </p:nvPicPr>
                    <p:blipFill>
                      <a:blip r:embed="rId8"/>
                      <a:stretch>
                        <a:fillRect/>
                      </a:stretch>
                    </p:blipFill>
                    <p:spPr>
                      <a:xfrm>
                        <a:off x="4906511" y="4888684"/>
                        <a:ext cx="7285489" cy="1621535"/>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327611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84812" y="1691032"/>
            <a:ext cx="11332563"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According to the relationship between the velocity </a:t>
            </a:r>
            <a:r>
              <a:rPr lang="en-US" sz="2400" i="1" dirty="0">
                <a:latin typeface="Times New Roman" panose="02020603050405020304" pitchFamily="18" charset="0"/>
                <a:cs typeface="Times New Roman" panose="02020603050405020304" pitchFamily="18" charset="0"/>
              </a:rPr>
              <a:t>v</a:t>
            </a:r>
            <a:r>
              <a:rPr lang="en-US" sz="2400" dirty="0">
                <a:latin typeface="Times New Roman" panose="02020603050405020304" pitchFamily="18" charset="0"/>
                <a:cs typeface="Times New Roman" panose="02020603050405020304" pitchFamily="18" charset="0"/>
              </a:rPr>
              <a:t> and force F,</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applied force is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Generally, </a:t>
            </a:r>
            <a:r>
              <a:rPr lang="en-US" sz="2400" i="1" dirty="0">
                <a:latin typeface="Times New Roman" panose="02020603050405020304" pitchFamily="18" charset="0"/>
                <a:cs typeface="Times New Roman" panose="02020603050405020304" pitchFamily="18" charset="0"/>
              </a:rPr>
              <a:t>v</a:t>
            </a:r>
            <a:r>
              <a:rPr lang="en-US" sz="2400" dirty="0">
                <a:latin typeface="Times New Roman" panose="02020603050405020304" pitchFamily="18" charset="0"/>
                <a:cs typeface="Times New Roman" panose="02020603050405020304" pitchFamily="18" charset="0"/>
              </a:rPr>
              <a:t> lags F by </a:t>
            </a:r>
            <a:r>
              <a:rPr lang="en-US" sz="2400" dirty="0">
                <a:latin typeface="Times New Roman" panose="02020603050405020304" pitchFamily="18" charset="0"/>
                <a:cs typeface="Times New Roman" panose="02020603050405020304" pitchFamily="18" charset="0"/>
                <a:sym typeface="Symbol" panose="05050102010706020507" pitchFamily="18" charset="2"/>
              </a:rPr>
              <a:t> and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Consider 3 situations;  &gt; 0,  &lt; 0 and  = 0.</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19</a:t>
            </a:fld>
            <a:endParaRPr lang="en-US"/>
          </a:p>
        </p:txBody>
      </p:sp>
      <p:sp>
        <p:nvSpPr>
          <p:cNvPr id="5" name="Title 1"/>
          <p:cNvSpPr txBox="1">
            <a:spLocks/>
          </p:cNvSpPr>
          <p:nvPr/>
        </p:nvSpPr>
        <p:spPr>
          <a:xfrm>
            <a:off x="284812" y="99631"/>
            <a:ext cx="12037103"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Phase behavior of velocity v versus driving force frequency </a:t>
            </a:r>
            <a:r>
              <a:rPr lang="en-US" b="1" dirty="0">
                <a:latin typeface="Times New Roman" panose="02020603050405020304" pitchFamily="18" charset="0"/>
                <a:cs typeface="Times New Roman" panose="02020603050405020304" pitchFamily="18" charset="0"/>
                <a:sym typeface="Symbol" panose="05050102010706020507" pitchFamily="18" charset="2"/>
              </a:rPr>
              <a:t></a:t>
            </a:r>
            <a:endParaRPr lang="en-US"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8" name="Object 7"/>
              <p:cNvSpPr txBox="1"/>
              <p:nvPr/>
            </p:nvSpPr>
            <p:spPr>
              <a:xfrm>
                <a:off x="8476435" y="1485858"/>
                <a:ext cx="3020347" cy="900112"/>
              </a:xfrm>
              <a:prstGeom prst="rect">
                <a:avLst/>
              </a:prstGeom>
              <a:solidFill>
                <a:srgbClr val="FFFF00"/>
              </a:solidFill>
            </p:spPr>
            <p:txBody>
              <a:bodyPr>
                <a:noAutofit/>
              </a:bodyPr>
              <a:lstStyle/>
              <a:p>
                <a:pPr/>
                <a14:m>
                  <m:oMathPara xmlns:m="http://schemas.openxmlformats.org/officeDocument/2006/math">
                    <m:oMathParaPr>
                      <m:jc m:val="left"/>
                    </m:oMathParaPr>
                    <m:oMath xmlns:m="http://schemas.openxmlformats.org/officeDocument/2006/math">
                      <m:r>
                        <a:rPr lang="en-US" sz="2400" i="1">
                          <a:solidFill>
                            <a:srgbClr val="000000"/>
                          </a:solidFill>
                          <a:latin typeface="Cambria Math" panose="02040503050406030204" pitchFamily="18" charset="0"/>
                        </a:rPr>
                        <m:t>𝑣</m:t>
                      </m:r>
                      <m:r>
                        <a:rPr lang="en-US" sz="2400" i="1">
                          <a:solidFill>
                            <a:srgbClr val="000000"/>
                          </a:solidFill>
                          <a:latin typeface="Cambria Math" panose="02040503050406030204" pitchFamily="18" charset="0"/>
                        </a:rPr>
                        <m:t>=</m:t>
                      </m:r>
                      <m:f>
                        <m:fPr>
                          <m:ctrlPr>
                            <a:rPr lang="en-US" sz="2400" i="1">
                              <a:solidFill>
                                <a:srgbClr val="000000"/>
                              </a:solidFill>
                              <a:latin typeface="Cambria Math" panose="02040503050406030204" pitchFamily="18" charset="0"/>
                            </a:rPr>
                          </m:ctrlPr>
                        </m:fPr>
                        <m:num>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𝐹</m:t>
                              </m:r>
                            </m:e>
                            <m:sub>
                              <m:r>
                                <a:rPr lang="en-US" sz="2400" i="1">
                                  <a:solidFill>
                                    <a:srgbClr val="000000"/>
                                  </a:solidFill>
                                  <a:latin typeface="Cambria Math" panose="02040503050406030204" pitchFamily="18" charset="0"/>
                                </a:rPr>
                                <m:t>0</m:t>
                              </m:r>
                            </m:sub>
                          </m:sSub>
                        </m:num>
                        <m:den>
                          <m:d>
                            <m:dPr>
                              <m:begChr m:val="|"/>
                              <m:endChr m:val="|"/>
                              <m:ctrlPr>
                                <a:rPr lang="en-US" sz="2400" i="1" smtClean="0">
                                  <a:solidFill>
                                    <a:srgbClr val="000000"/>
                                  </a:solidFill>
                                  <a:latin typeface="Cambria Math" panose="02040503050406030204" pitchFamily="18" charset="0"/>
                                </a:rPr>
                              </m:ctrlPr>
                            </m:dPr>
                            <m:e>
                              <m:sSub>
                                <m:sSubPr>
                                  <m:ctrlPr>
                                    <a:rPr lang="en-US" sz="2400" i="1">
                                      <a:solidFill>
                                        <a:srgbClr val="000000"/>
                                      </a:solidFill>
                                      <a:latin typeface="Cambria Math" panose="02040503050406030204" pitchFamily="18" charset="0"/>
                                    </a:rPr>
                                  </m:ctrlPr>
                                </m:sSubPr>
                                <m:e>
                                  <m:r>
                                    <m:rPr>
                                      <m:sty m:val="p"/>
                                    </m:rPr>
                                    <a:rPr lang="en-US" sz="2400">
                                      <a:solidFill>
                                        <a:srgbClr val="000000"/>
                                      </a:solidFill>
                                      <a:latin typeface="Cambria Math" panose="02040503050406030204" pitchFamily="18" charset="0"/>
                                    </a:rPr>
                                    <m:t>Z</m:t>
                                  </m:r>
                                </m:e>
                                <m:sub>
                                  <m:r>
                                    <m:rPr>
                                      <m:sty m:val="p"/>
                                    </m:rPr>
                                    <a:rPr lang="en-US" sz="2400">
                                      <a:solidFill>
                                        <a:srgbClr val="000000"/>
                                      </a:solidFill>
                                      <a:latin typeface="Cambria Math" panose="02040503050406030204" pitchFamily="18" charset="0"/>
                                    </a:rPr>
                                    <m:t>m</m:t>
                                  </m:r>
                                </m:sub>
                              </m:sSub>
                            </m:e>
                          </m:d>
                        </m:den>
                      </m:f>
                      <m:func>
                        <m:funcPr>
                          <m:ctrlPr>
                            <a:rPr lang="en-US" sz="2400" i="1">
                              <a:solidFill>
                                <a:srgbClr val="000000"/>
                              </a:solidFill>
                              <a:latin typeface="Cambria Math" panose="02040503050406030204" pitchFamily="18" charset="0"/>
                            </a:rPr>
                          </m:ctrlPr>
                        </m:funcPr>
                        <m:fName>
                          <m:r>
                            <m:rPr>
                              <m:sty m:val="p"/>
                            </m:rPr>
                            <a:rPr lang="en-US" sz="2400" i="0">
                              <a:solidFill>
                                <a:srgbClr val="000000"/>
                              </a:solidFill>
                              <a:latin typeface="Cambria Math" panose="02040503050406030204" pitchFamily="18" charset="0"/>
                            </a:rPr>
                            <m:t>cos</m:t>
                          </m:r>
                        </m:fName>
                        <m:e>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𝜔</m:t>
                              </m:r>
                              <m:r>
                                <a:rPr lang="en-US" sz="2400" i="1">
                                  <a:solidFill>
                                    <a:srgbClr val="000000"/>
                                  </a:solidFill>
                                  <a:latin typeface="Cambria Math" panose="02040503050406030204" pitchFamily="18" charset="0"/>
                                </a:rPr>
                                <m:t>𝑡</m:t>
                              </m:r>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𝜙</m:t>
                              </m:r>
                            </m:e>
                          </m:d>
                        </m:e>
                      </m:func>
                    </m:oMath>
                  </m:oMathPara>
                </a14:m>
                <a:endParaRPr lang="en-US" sz="2400" dirty="0"/>
              </a:p>
            </p:txBody>
          </p:sp>
        </mc:Choice>
        <mc:Fallback>
          <p:sp>
            <p:nvSpPr>
              <p:cNvPr id="8" name="Object 7"/>
              <p:cNvSpPr txBox="1">
                <a:spLocks noRot="1" noChangeAspect="1" noMove="1" noResize="1" noEditPoints="1" noAdjustHandles="1" noChangeArrowheads="1" noChangeShapeType="1" noTextEdit="1"/>
              </p:cNvSpPr>
              <p:nvPr/>
            </p:nvSpPr>
            <p:spPr>
              <a:xfrm>
                <a:off x="8476435" y="1485858"/>
                <a:ext cx="3020347" cy="900112"/>
              </a:xfrm>
              <a:prstGeom prst="rect">
                <a:avLst/>
              </a:prstGeom>
              <a:blipFill>
                <a:blip r:embed="rId4"/>
                <a:stretch>
                  <a:fillRect/>
                </a:stretch>
              </a:blipFill>
            </p:spPr>
            <p:txBody>
              <a:bodyPr/>
              <a:lstStyle/>
              <a:p>
                <a:r>
                  <a:rPr lang="en-US">
                    <a:noFill/>
                  </a:rPr>
                  <a:t> </a:t>
                </a:r>
              </a:p>
            </p:txBody>
          </p:sp>
        </mc:Fallback>
      </mc:AlternateContent>
      <p:graphicFrame>
        <p:nvGraphicFramePr>
          <p:cNvPr id="10" name="Object 9"/>
          <p:cNvGraphicFramePr>
            <a:graphicFrameLocks noChangeAspect="1"/>
          </p:cNvGraphicFramePr>
          <p:nvPr>
            <p:extLst>
              <p:ext uri="{D42A27DB-BD31-4B8C-83A1-F6EECF244321}">
                <p14:modId xmlns:p14="http://schemas.microsoft.com/office/powerpoint/2010/main" val="1396402457"/>
              </p:ext>
            </p:extLst>
          </p:nvPr>
        </p:nvGraphicFramePr>
        <p:xfrm>
          <a:off x="4151313" y="3505200"/>
          <a:ext cx="2278062" cy="820738"/>
        </p:xfrm>
        <a:graphic>
          <a:graphicData uri="http://schemas.openxmlformats.org/presentationml/2006/ole">
            <mc:AlternateContent xmlns:mc="http://schemas.openxmlformats.org/markup-compatibility/2006">
              <mc:Choice xmlns:v="urn:schemas-microsoft-com:vml" Requires="v">
                <p:oleObj spid="_x0000_s9770" name="Equation" r:id="rId5" imgW="1091880" imgH="393480" progId="Equation.DSMT4">
                  <p:embed/>
                </p:oleObj>
              </mc:Choice>
              <mc:Fallback>
                <p:oleObj name="Equation" r:id="rId5" imgW="1091880" imgH="393480" progId="Equation.DSMT4">
                  <p:embed/>
                  <p:pic>
                    <p:nvPicPr>
                      <p:cNvPr id="0" name=""/>
                      <p:cNvPicPr/>
                      <p:nvPr/>
                    </p:nvPicPr>
                    <p:blipFill>
                      <a:blip r:embed="rId6"/>
                      <a:stretch>
                        <a:fillRect/>
                      </a:stretch>
                    </p:blipFill>
                    <p:spPr>
                      <a:xfrm>
                        <a:off x="4151313" y="3505200"/>
                        <a:ext cx="2278062" cy="820738"/>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90658541"/>
              </p:ext>
            </p:extLst>
          </p:nvPr>
        </p:nvGraphicFramePr>
        <p:xfrm>
          <a:off x="3129082" y="2720252"/>
          <a:ext cx="1800225" cy="476250"/>
        </p:xfrm>
        <a:graphic>
          <a:graphicData uri="http://schemas.openxmlformats.org/presentationml/2006/ole">
            <mc:AlternateContent xmlns:mc="http://schemas.openxmlformats.org/markup-compatibility/2006">
              <mc:Choice xmlns:v="urn:schemas-microsoft-com:vml" Requires="v">
                <p:oleObj spid="_x0000_s9771" name="Equation" r:id="rId7" imgW="863280" imgH="228600" progId="Equation.DSMT4">
                  <p:embed/>
                </p:oleObj>
              </mc:Choice>
              <mc:Fallback>
                <p:oleObj name="Equation" r:id="rId7" imgW="863280" imgH="228600" progId="Equation.DSMT4">
                  <p:embed/>
                  <p:pic>
                    <p:nvPicPr>
                      <p:cNvPr id="0" name=""/>
                      <p:cNvPicPr/>
                      <p:nvPr/>
                    </p:nvPicPr>
                    <p:blipFill>
                      <a:blip r:embed="rId8"/>
                      <a:stretch>
                        <a:fillRect/>
                      </a:stretch>
                    </p:blipFill>
                    <p:spPr>
                      <a:xfrm>
                        <a:off x="3129082" y="2720252"/>
                        <a:ext cx="1800225" cy="476250"/>
                      </a:xfrm>
                      <a:prstGeom prst="rect">
                        <a:avLst/>
                      </a:prstGeom>
                    </p:spPr>
                  </p:pic>
                </p:oleObj>
              </mc:Fallback>
            </mc:AlternateContent>
          </a:graphicData>
        </a:graphic>
      </p:graphicFrame>
      <p:pic>
        <p:nvPicPr>
          <p:cNvPr id="9229" name="Picture 13" descr="graph of tangent function f(x) = tan (x)."/>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96878" y="2572942"/>
            <a:ext cx="3621144" cy="318189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294360" y="5836851"/>
            <a:ext cx="5897640" cy="369332"/>
          </a:xfrm>
          <a:prstGeom prst="rect">
            <a:avLst/>
          </a:prstGeom>
        </p:spPr>
        <p:txBody>
          <a:bodyPr wrap="none">
            <a:spAutoFit/>
          </a:bodyPr>
          <a:lstStyle/>
          <a:p>
            <a:r>
              <a:rPr lang="en-US" dirty="0"/>
              <a:t>http://www.analyzemath.com/trigonometry/properties.html</a:t>
            </a:r>
          </a:p>
        </p:txBody>
      </p:sp>
    </p:spTree>
    <p:extLst>
      <p:ext uri="{BB962C8B-B14F-4D97-AF65-F5344CB8AC3E}">
        <p14:creationId xmlns:p14="http://schemas.microsoft.com/office/powerpoint/2010/main" val="3966662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Review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The driven, </a:t>
            </a:r>
            <a:r>
              <a:rPr lang="en-US" b="1" dirty="0">
                <a:solidFill>
                  <a:srgbClr val="FF0000"/>
                </a:solidFill>
                <a:latin typeface="Times New Roman" panose="02020603050405020304" pitchFamily="18" charset="0"/>
                <a:cs typeface="Times New Roman" panose="02020603050405020304" pitchFamily="18" charset="0"/>
              </a:rPr>
              <a:t>undamped</a:t>
            </a:r>
            <a:r>
              <a:rPr lang="en-US" b="1" dirty="0">
                <a:latin typeface="Times New Roman" panose="02020603050405020304" pitchFamily="18" charset="0"/>
                <a:cs typeface="Times New Roman" panose="02020603050405020304" pitchFamily="18" charset="0"/>
              </a:rPr>
              <a:t> harmonic oscillator</a:t>
            </a:r>
          </a:p>
        </p:txBody>
      </p:sp>
      <p:sp>
        <p:nvSpPr>
          <p:cNvPr id="3" name="Content Placeholder 2"/>
          <p:cNvSpPr>
            <a:spLocks noGrp="1"/>
          </p:cNvSpPr>
          <p:nvPr>
            <p:ph idx="1"/>
          </p:nvPr>
        </p:nvSpPr>
        <p:spPr>
          <a:xfrm>
            <a:off x="654147" y="1873869"/>
            <a:ext cx="11190850" cy="4723879"/>
          </a:xfrm>
        </p:spPr>
        <p:txBody>
          <a:bodyPr>
            <a:normAutofit lnSpcReduction="10000"/>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equation of motion for harmonically driven, undamped oscillator may be written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a general displacement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is given as                                  , the amplitude </a:t>
            </a:r>
            <a:r>
              <a:rPr lang="en-US" sz="2400" i="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is found to be</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depending on </a:t>
            </a:r>
            <a:r>
              <a:rPr lang="en-US" sz="2400" dirty="0">
                <a:latin typeface="Times New Roman" panose="02020603050405020304" pitchFamily="18" charset="0"/>
                <a:cs typeface="Times New Roman" panose="02020603050405020304" pitchFamily="18" charset="0"/>
                <a:sym typeface="Symbol" panose="05050102010706020507" pitchFamily="18" charset="2"/>
              </a:rPr>
              <a:t> = 0 or  </a:t>
            </a:r>
          </a:p>
          <a:p>
            <a:pPr marL="0" indent="0">
              <a:buNone/>
            </a:pPr>
            <a:r>
              <a:rPr lang="en-US" sz="2400" dirty="0">
                <a:latin typeface="Times New Roman" panose="02020603050405020304" pitchFamily="18" charset="0"/>
                <a:cs typeface="Times New Roman" panose="02020603050405020304" pitchFamily="18" charset="0"/>
                <a:sym typeface="Symbol" panose="05050102010706020507" pitchFamily="18" charset="2"/>
              </a:rPr>
              <a:t>					and </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0</a:t>
            </a:r>
            <a:r>
              <a:rPr lang="en-US" sz="2400" dirty="0">
                <a:latin typeface="Times New Roman" panose="02020603050405020304" pitchFamily="18" charset="0"/>
                <a:cs typeface="Times New Roman" panose="02020603050405020304" pitchFamily="18" charset="0"/>
                <a:sym typeface="Symbol" panose="05050102010706020507" pitchFamily="18" charset="2"/>
              </a:rPr>
              <a:t> = frequency of free oscillation</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The phase shift of  “0” indicates that the displacement and the driving force are </a:t>
            </a: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in phase</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The phase shift of  “” indicated that the displacement and the driving force are </a:t>
            </a: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out of phase by </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255348772"/>
              </p:ext>
            </p:extLst>
          </p:nvPr>
        </p:nvGraphicFramePr>
        <p:xfrm>
          <a:off x="4212297" y="2319653"/>
          <a:ext cx="2905955" cy="556460"/>
        </p:xfrm>
        <a:graphic>
          <a:graphicData uri="http://schemas.openxmlformats.org/presentationml/2006/ole">
            <mc:AlternateContent xmlns:mc="http://schemas.openxmlformats.org/markup-compatibility/2006">
              <mc:Choice xmlns:v="urn:schemas-microsoft-com:vml" Requires="v">
                <p:oleObj spid="_x0000_s21892" name="Equation" r:id="rId4" imgW="1193760" imgH="228600" progId="Equation.DSMT4">
                  <p:embed/>
                </p:oleObj>
              </mc:Choice>
              <mc:Fallback>
                <p:oleObj name="Equation" r:id="rId4" imgW="1193760" imgH="228600" progId="Equation.DSMT4">
                  <p:embed/>
                  <p:pic>
                    <p:nvPicPr>
                      <p:cNvPr id="0" name=""/>
                      <p:cNvPicPr/>
                      <p:nvPr/>
                    </p:nvPicPr>
                    <p:blipFill>
                      <a:blip r:embed="rId5"/>
                      <a:stretch>
                        <a:fillRect/>
                      </a:stretch>
                    </p:blipFill>
                    <p:spPr>
                      <a:xfrm>
                        <a:off x="4212297" y="2319653"/>
                        <a:ext cx="2905955" cy="55646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69526529"/>
              </p:ext>
            </p:extLst>
          </p:nvPr>
        </p:nvGraphicFramePr>
        <p:xfrm>
          <a:off x="5504277" y="3237140"/>
          <a:ext cx="2464960" cy="488111"/>
        </p:xfrm>
        <a:graphic>
          <a:graphicData uri="http://schemas.openxmlformats.org/presentationml/2006/ole">
            <mc:AlternateContent xmlns:mc="http://schemas.openxmlformats.org/markup-compatibility/2006">
              <mc:Choice xmlns:v="urn:schemas-microsoft-com:vml" Requires="v">
                <p:oleObj spid="_x0000_s21893" name="Equation" r:id="rId6" imgW="1282680" imgH="253800" progId="Equation.DSMT4">
                  <p:embed/>
                </p:oleObj>
              </mc:Choice>
              <mc:Fallback>
                <p:oleObj name="Equation" r:id="rId6" imgW="1282680" imgH="253800" progId="Equation.DSMT4">
                  <p:embed/>
                  <p:pic>
                    <p:nvPicPr>
                      <p:cNvPr id="0" name=""/>
                      <p:cNvPicPr/>
                      <p:nvPr/>
                    </p:nvPicPr>
                    <p:blipFill>
                      <a:blip r:embed="rId7"/>
                      <a:stretch>
                        <a:fillRect/>
                      </a:stretch>
                    </p:blipFill>
                    <p:spPr>
                      <a:xfrm>
                        <a:off x="5504277" y="3237140"/>
                        <a:ext cx="2464960" cy="488111"/>
                      </a:xfrm>
                      <a:prstGeom prst="rect">
                        <a:avLst/>
                      </a:prstGeom>
                    </p:spPr>
                  </p:pic>
                </p:oleObj>
              </mc:Fallback>
            </mc:AlternateContent>
          </a:graphicData>
        </a:graphic>
      </p:graphicFrame>
      <p:sp>
        <p:nvSpPr>
          <p:cNvPr id="7" name="Rectangle 6"/>
          <p:cNvSpPr/>
          <p:nvPr/>
        </p:nvSpPr>
        <p:spPr>
          <a:xfrm>
            <a:off x="4212297" y="2378076"/>
            <a:ext cx="3179299" cy="562555"/>
          </a:xfrm>
          <a:prstGeom prst="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1198179470"/>
              </p:ext>
            </p:extLst>
          </p:nvPr>
        </p:nvGraphicFramePr>
        <p:xfrm>
          <a:off x="838605" y="4031687"/>
          <a:ext cx="3867150" cy="966788"/>
        </p:xfrm>
        <a:graphic>
          <a:graphicData uri="http://schemas.openxmlformats.org/presentationml/2006/ole">
            <mc:AlternateContent xmlns:mc="http://schemas.openxmlformats.org/markup-compatibility/2006">
              <mc:Choice xmlns:v="urn:schemas-microsoft-com:vml" Requires="v">
                <p:oleObj spid="_x0000_s21894" name="Equation" r:id="rId8" imgW="2082600" imgH="520560" progId="Equation.DSMT4">
                  <p:embed/>
                </p:oleObj>
              </mc:Choice>
              <mc:Fallback>
                <p:oleObj name="Equation" r:id="rId8" imgW="2082600" imgH="520560" progId="Equation.DSMT4">
                  <p:embed/>
                  <p:pic>
                    <p:nvPicPr>
                      <p:cNvPr id="0" name=""/>
                      <p:cNvPicPr/>
                      <p:nvPr/>
                    </p:nvPicPr>
                    <p:blipFill>
                      <a:blip r:embed="rId9"/>
                      <a:stretch>
                        <a:fillRect/>
                      </a:stretch>
                    </p:blipFill>
                    <p:spPr>
                      <a:xfrm>
                        <a:off x="838605" y="4031687"/>
                        <a:ext cx="3867150" cy="966788"/>
                      </a:xfrm>
                      <a:prstGeom prst="rect">
                        <a:avLst/>
                      </a:prstGeom>
                    </p:spPr>
                  </p:pic>
                </p:oleObj>
              </mc:Fallback>
            </mc:AlternateContent>
          </a:graphicData>
        </a:graphic>
      </p:graphicFrame>
    </p:spTree>
    <p:extLst>
      <p:ext uri="{BB962C8B-B14F-4D97-AF65-F5344CB8AC3E}">
        <p14:creationId xmlns:p14="http://schemas.microsoft.com/office/powerpoint/2010/main" val="291617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9958265C-786B-4D75-BDB8-425DA9EF9926}" type="slidenum">
              <a:rPr lang="en-US" smtClean="0"/>
              <a:t>20</a:t>
            </a:fld>
            <a:endParaRPr lang="en-US"/>
          </a:p>
        </p:txBody>
      </p:sp>
      <p:sp>
        <p:nvSpPr>
          <p:cNvPr id="5" name="Title 1"/>
          <p:cNvSpPr txBox="1">
            <a:spLocks/>
          </p:cNvSpPr>
          <p:nvPr/>
        </p:nvSpPr>
        <p:spPr>
          <a:xfrm>
            <a:off x="1978701" y="178229"/>
            <a:ext cx="8919149"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Variation of phase angle </a:t>
            </a:r>
            <a:r>
              <a:rPr lang="en-US" b="1" dirty="0">
                <a:latin typeface="Times New Roman" panose="02020603050405020304" pitchFamily="18" charset="0"/>
                <a:cs typeface="Times New Roman" panose="02020603050405020304" pitchFamily="18" charset="0"/>
                <a:sym typeface="Symbol" panose="05050102010706020507" pitchFamily="18" charset="2"/>
              </a:rPr>
              <a:t> versus </a:t>
            </a:r>
          </a:p>
          <a:p>
            <a:r>
              <a:rPr lang="en-US" b="1" dirty="0">
                <a:latin typeface="Times New Roman" panose="02020603050405020304" pitchFamily="18" charset="0"/>
                <a:cs typeface="Times New Roman" panose="02020603050405020304" pitchFamily="18" charset="0"/>
                <a:sym typeface="Symbol" panose="05050102010706020507" pitchFamily="18" charset="2"/>
              </a:rPr>
              <a:t>driving force frequency  </a:t>
            </a:r>
            <a:endParaRPr lang="en-US"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1982826" y="1600275"/>
            <a:ext cx="7917632" cy="3613649"/>
          </a:xfrm>
          <a:prstGeom prst="rect">
            <a:avLst/>
          </a:prstGeom>
        </p:spPr>
      </p:pic>
      <p:sp>
        <p:nvSpPr>
          <p:cNvPr id="9" name="TextBox 8"/>
          <p:cNvSpPr txBox="1"/>
          <p:nvPr/>
        </p:nvSpPr>
        <p:spPr>
          <a:xfrm>
            <a:off x="0" y="5631429"/>
            <a:ext cx="11982138"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 low frequency the velocity</a:t>
            </a:r>
            <a:r>
              <a:rPr lang="en-US" sz="2400" b="1" dirty="0">
                <a:solidFill>
                  <a:srgbClr val="FF0000"/>
                </a:solidFill>
                <a:latin typeface="Times New Roman" panose="02020603050405020304" pitchFamily="18" charset="0"/>
                <a:cs typeface="Times New Roman" panose="02020603050405020304" pitchFamily="18" charset="0"/>
              </a:rPr>
              <a:t> leads </a:t>
            </a:r>
            <a:r>
              <a:rPr lang="en-US" sz="2400" dirty="0">
                <a:latin typeface="Times New Roman" panose="02020603050405020304" pitchFamily="18" charset="0"/>
                <a:cs typeface="Times New Roman" panose="02020603050405020304" pitchFamily="18" charset="0"/>
              </a:rPr>
              <a:t>the force ( </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sz="2400" dirty="0">
                <a:latin typeface="Times New Roman" panose="02020603050405020304" pitchFamily="18" charset="0"/>
                <a:cs typeface="Times New Roman" panose="02020603050405020304" pitchFamily="18" charset="0"/>
              </a:rPr>
              <a:t>negative) and at high frequency the velocity </a:t>
            </a:r>
            <a:r>
              <a:rPr lang="en-US" sz="2400" b="1" dirty="0">
                <a:solidFill>
                  <a:srgbClr val="FF0000"/>
                </a:solidFill>
                <a:latin typeface="Times New Roman" panose="02020603050405020304" pitchFamily="18" charset="0"/>
                <a:cs typeface="Times New Roman" panose="02020603050405020304" pitchFamily="18" charset="0"/>
              </a:rPr>
              <a:t>lags</a:t>
            </a:r>
            <a:r>
              <a:rPr lang="en-US" sz="2400" dirty="0">
                <a:latin typeface="Times New Roman" panose="02020603050405020304" pitchFamily="18" charset="0"/>
                <a:cs typeface="Times New Roman" panose="02020603050405020304" pitchFamily="18" charset="0"/>
              </a:rPr>
              <a:t> the force ( </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r>
              <a:rPr lang="en-US" sz="2400" dirty="0">
                <a:latin typeface="Times New Roman" panose="02020603050405020304" pitchFamily="18" charset="0"/>
                <a:cs typeface="Times New Roman" panose="02020603050405020304" pitchFamily="18" charset="0"/>
              </a:rPr>
              <a:t>positive).</a:t>
            </a:r>
          </a:p>
        </p:txBody>
      </p:sp>
      <p:sp>
        <p:nvSpPr>
          <p:cNvPr id="3" name="TextBox 2"/>
          <p:cNvSpPr txBox="1"/>
          <p:nvPr/>
        </p:nvSpPr>
        <p:spPr>
          <a:xfrm>
            <a:off x="9144000" y="1845734"/>
            <a:ext cx="1127760" cy="1015663"/>
          </a:xfrm>
          <a:prstGeom prst="rect">
            <a:avLst/>
          </a:prstGeom>
          <a:noFill/>
          <a:ln>
            <a:solidFill>
              <a:srgbClr val="FF0000"/>
            </a:solidFill>
          </a:ln>
        </p:spPr>
        <p:txBody>
          <a:bodyPr wrap="square" rtlCol="0">
            <a:spAutoFit/>
          </a:bodyPr>
          <a:lstStyle/>
          <a:p>
            <a:r>
              <a:rPr lang="en-US" sz="2000" dirty="0">
                <a:sym typeface="Symbol" panose="05050102010706020507" pitchFamily="18" charset="2"/>
              </a:rPr>
              <a:t></a:t>
            </a:r>
          </a:p>
          <a:p>
            <a:r>
              <a:rPr lang="en-US" sz="2000" dirty="0">
                <a:sym typeface="Symbol" panose="05050102010706020507" pitchFamily="18" charset="2"/>
              </a:rPr>
              <a:t>tan</a:t>
            </a:r>
          </a:p>
          <a:p>
            <a:r>
              <a:rPr lang="en-US" sz="2000" dirty="0">
                <a:sym typeface="Symbol" panose="05050102010706020507" pitchFamily="18" charset="2"/>
              </a:rPr>
              <a:t>/2</a:t>
            </a:r>
            <a:endParaRPr lang="en-US" sz="2000" dirty="0"/>
          </a:p>
        </p:txBody>
      </p:sp>
      <p:sp>
        <p:nvSpPr>
          <p:cNvPr id="8" name="TextBox 7"/>
          <p:cNvSpPr txBox="1"/>
          <p:nvPr/>
        </p:nvSpPr>
        <p:spPr>
          <a:xfrm>
            <a:off x="6126480" y="4708099"/>
            <a:ext cx="1325880" cy="1015663"/>
          </a:xfrm>
          <a:prstGeom prst="rect">
            <a:avLst/>
          </a:prstGeom>
          <a:noFill/>
          <a:ln>
            <a:solidFill>
              <a:srgbClr val="FF0000"/>
            </a:solidFill>
          </a:ln>
        </p:spPr>
        <p:txBody>
          <a:bodyPr wrap="square" rtlCol="0">
            <a:spAutoFit/>
          </a:bodyPr>
          <a:lstStyle/>
          <a:p>
            <a:r>
              <a:rPr lang="en-US" sz="2000" dirty="0">
                <a:sym typeface="Symbol" panose="05050102010706020507" pitchFamily="18" charset="2"/>
              </a:rPr>
              <a:t>0</a:t>
            </a:r>
          </a:p>
          <a:p>
            <a:r>
              <a:rPr lang="en-US" sz="2000" dirty="0">
                <a:sym typeface="Symbol" panose="05050102010706020507" pitchFamily="18" charset="2"/>
              </a:rPr>
              <a:t>tan-</a:t>
            </a:r>
          </a:p>
          <a:p>
            <a:r>
              <a:rPr lang="en-US" sz="2000" dirty="0">
                <a:sym typeface="Symbol" panose="05050102010706020507" pitchFamily="18" charset="2"/>
              </a:rPr>
              <a:t>-/2</a:t>
            </a:r>
            <a:endParaRPr lang="en-US" sz="2000" dirty="0"/>
          </a:p>
        </p:txBody>
      </p:sp>
      <p:sp>
        <p:nvSpPr>
          <p:cNvPr id="10" name="TextBox 9"/>
          <p:cNvSpPr txBox="1"/>
          <p:nvPr/>
        </p:nvSpPr>
        <p:spPr>
          <a:xfrm>
            <a:off x="7696200" y="3676395"/>
            <a:ext cx="1127760" cy="1015663"/>
          </a:xfrm>
          <a:prstGeom prst="rect">
            <a:avLst/>
          </a:prstGeom>
          <a:noFill/>
          <a:ln>
            <a:solidFill>
              <a:srgbClr val="FF0000"/>
            </a:solidFill>
          </a:ln>
        </p:spPr>
        <p:txBody>
          <a:bodyPr wrap="square" rtlCol="0">
            <a:spAutoFit/>
          </a:bodyPr>
          <a:lstStyle/>
          <a:p>
            <a:r>
              <a:rPr lang="en-US" sz="2000" dirty="0">
                <a:sym typeface="Symbol" panose="05050102010706020507" pitchFamily="18" charset="2"/>
              </a:rPr>
              <a:t> = </a:t>
            </a:r>
            <a:r>
              <a:rPr lang="en-US" sz="2000" baseline="-25000" dirty="0">
                <a:sym typeface="Symbol" panose="05050102010706020507" pitchFamily="18" charset="2"/>
              </a:rPr>
              <a:t>0</a:t>
            </a:r>
          </a:p>
          <a:p>
            <a:r>
              <a:rPr lang="en-US" sz="2000" dirty="0">
                <a:sym typeface="Symbol" panose="05050102010706020507" pitchFamily="18" charset="2"/>
              </a:rPr>
              <a:t>tan = 0</a:t>
            </a:r>
          </a:p>
          <a:p>
            <a:r>
              <a:rPr lang="en-US" sz="2000" dirty="0">
                <a:sym typeface="Symbol" panose="05050102010706020507" pitchFamily="18" charset="2"/>
              </a:rPr>
              <a:t> = 0</a:t>
            </a:r>
            <a:endParaRPr lang="en-US" sz="2000" dirty="0"/>
          </a:p>
        </p:txBody>
      </p:sp>
      <p:sp>
        <p:nvSpPr>
          <p:cNvPr id="7" name="TextBox 6"/>
          <p:cNvSpPr txBox="1"/>
          <p:nvPr/>
        </p:nvSpPr>
        <p:spPr>
          <a:xfrm>
            <a:off x="10556470" y="1956470"/>
            <a:ext cx="1783080" cy="707886"/>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Mass controlled</a:t>
            </a:r>
          </a:p>
        </p:txBody>
      </p:sp>
      <p:sp>
        <p:nvSpPr>
          <p:cNvPr id="11" name="TextBox 10"/>
          <p:cNvSpPr txBox="1"/>
          <p:nvPr/>
        </p:nvSpPr>
        <p:spPr>
          <a:xfrm>
            <a:off x="7696200" y="5022566"/>
            <a:ext cx="2331720" cy="400110"/>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 Stiffness controlled</a:t>
            </a:r>
          </a:p>
        </p:txBody>
      </p:sp>
      <p:sp>
        <p:nvSpPr>
          <p:cNvPr id="12" name="TextBox 11"/>
          <p:cNvSpPr txBox="1"/>
          <p:nvPr/>
        </p:nvSpPr>
        <p:spPr>
          <a:xfrm>
            <a:off x="9109000" y="3965620"/>
            <a:ext cx="2838138" cy="400110"/>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 velocity resonance</a:t>
            </a:r>
          </a:p>
        </p:txBody>
      </p:sp>
      <p:graphicFrame>
        <p:nvGraphicFramePr>
          <p:cNvPr id="13" name="Object 12"/>
          <p:cNvGraphicFramePr>
            <a:graphicFrameLocks noChangeAspect="1"/>
          </p:cNvGraphicFramePr>
          <p:nvPr>
            <p:extLst>
              <p:ext uri="{D42A27DB-BD31-4B8C-83A1-F6EECF244321}">
                <p14:modId xmlns:p14="http://schemas.microsoft.com/office/powerpoint/2010/main" val="1798057210"/>
              </p:ext>
            </p:extLst>
          </p:nvPr>
        </p:nvGraphicFramePr>
        <p:xfrm>
          <a:off x="401022" y="4281689"/>
          <a:ext cx="2278062" cy="820738"/>
        </p:xfrm>
        <a:graphic>
          <a:graphicData uri="http://schemas.openxmlformats.org/presentationml/2006/ole">
            <mc:AlternateContent xmlns:mc="http://schemas.openxmlformats.org/markup-compatibility/2006">
              <mc:Choice xmlns:v="urn:schemas-microsoft-com:vml" Requires="v">
                <p:oleObj spid="_x0000_s35897" name="Equation" r:id="rId5" imgW="1091880" imgH="393480" progId="Equation.DSMT4">
                  <p:embed/>
                </p:oleObj>
              </mc:Choice>
              <mc:Fallback>
                <p:oleObj name="Equation" r:id="rId5" imgW="1091880" imgH="393480" progId="Equation.DSMT4">
                  <p:embed/>
                  <p:pic>
                    <p:nvPicPr>
                      <p:cNvPr id="0" name=""/>
                      <p:cNvPicPr/>
                      <p:nvPr/>
                    </p:nvPicPr>
                    <p:blipFill>
                      <a:blip r:embed="rId6"/>
                      <a:stretch>
                        <a:fillRect/>
                      </a:stretch>
                    </p:blipFill>
                    <p:spPr>
                      <a:xfrm>
                        <a:off x="401022" y="4281689"/>
                        <a:ext cx="2278062" cy="820738"/>
                      </a:xfrm>
                      <a:prstGeom prst="rect">
                        <a:avLst/>
                      </a:prstGeom>
                      <a:ln w="28575">
                        <a:solidFill>
                          <a:srgbClr val="FF0000"/>
                        </a:solidFill>
                      </a:ln>
                    </p:spPr>
                  </p:pic>
                </p:oleObj>
              </mc:Fallback>
            </mc:AlternateContent>
          </a:graphicData>
        </a:graphic>
      </p:graphicFrame>
    </p:spTree>
    <p:extLst>
      <p:ext uri="{BB962C8B-B14F-4D97-AF65-F5344CB8AC3E}">
        <p14:creationId xmlns:p14="http://schemas.microsoft.com/office/powerpoint/2010/main" val="746734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534" y="99631"/>
            <a:ext cx="11644359" cy="1450757"/>
          </a:xfrm>
        </p:spPr>
        <p:txBody>
          <a:bodyPr>
            <a:normAutofit/>
          </a:bodyPr>
          <a:lstStyle/>
          <a:p>
            <a:r>
              <a:rPr lang="en-US" b="1" dirty="0">
                <a:latin typeface="Times New Roman" panose="02020603050405020304" pitchFamily="18" charset="0"/>
                <a:cs typeface="Times New Roman" panose="02020603050405020304" pitchFamily="18" charset="0"/>
              </a:rPr>
              <a:t>Behavior of displacement in magnitude versus driving force frequency </a:t>
            </a:r>
            <a:r>
              <a:rPr lang="en-US" b="1" dirty="0">
                <a:latin typeface="Times New Roman" panose="02020603050405020304" pitchFamily="18" charset="0"/>
                <a:cs typeface="Times New Roman" panose="02020603050405020304" pitchFamily="18" charset="0"/>
                <a:sym typeface="Symbol" panose="05050102010706020507" pitchFamily="18" charset="2"/>
              </a:rPr>
              <a: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51543" y="1845733"/>
            <a:ext cx="11800349" cy="4495105"/>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Recall the displacement                                                    </a:t>
            </a:r>
            <a:r>
              <a:rPr lang="en-US" sz="2400" b="1" dirty="0">
                <a:solidFill>
                  <a:srgbClr val="FF0000"/>
                </a:solidFill>
                <a:latin typeface="Times New Roman" panose="02020603050405020304" pitchFamily="18" charset="0"/>
                <a:cs typeface="Times New Roman" panose="02020603050405020304" pitchFamily="18" charset="0"/>
              </a:rPr>
              <a:t>when the driving force is F</a:t>
            </a:r>
            <a:r>
              <a:rPr lang="en-US" sz="2400" b="1" baseline="-25000" dirty="0">
                <a:solidFill>
                  <a:srgbClr val="FF0000"/>
                </a:solidFill>
                <a:latin typeface="Times New Roman" panose="02020603050405020304" pitchFamily="18" charset="0"/>
                <a:cs typeface="Times New Roman" panose="02020603050405020304" pitchFamily="18" charset="0"/>
              </a:rPr>
              <a:t>0</a:t>
            </a:r>
            <a:r>
              <a:rPr lang="en-US" sz="2400" b="1" dirty="0">
                <a:solidFill>
                  <a:srgbClr val="FF0000"/>
                </a:solidFill>
                <a:latin typeface="Times New Roman" panose="02020603050405020304" pitchFamily="18" charset="0"/>
                <a:cs typeface="Times New Roman" panose="02020603050405020304" pitchFamily="18" charset="0"/>
              </a:rPr>
              <a:t>cos(</a:t>
            </a: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t), </a:t>
            </a:r>
            <a:endParaRPr lang="en-US" sz="2400" b="1" dirty="0">
              <a:solidFill>
                <a:srgbClr val="FF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Clearly, the amplitude is given as                 and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amplitude function suggests that the graph of x vs </a:t>
            </a:r>
            <a:r>
              <a:rPr lang="en-US" sz="2400" dirty="0">
                <a:latin typeface="Times New Roman" panose="02020603050405020304" pitchFamily="18" charset="0"/>
                <a:cs typeface="Times New Roman" panose="02020603050405020304" pitchFamily="18" charset="0"/>
                <a:sym typeface="Symbol" panose="05050102010706020507" pitchFamily="18" charset="2"/>
              </a:rPr>
              <a:t> depends on 3 different ranges of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What would the amplitude be when  </a:t>
            </a:r>
            <a:r>
              <a:rPr lang="en-US" sz="2400" dirty="0">
                <a:latin typeface="Times New Roman" panose="02020603050405020304" pitchFamily="18" charset="0"/>
                <a:cs typeface="Times New Roman" panose="02020603050405020304" pitchFamily="18" charset="0"/>
                <a:sym typeface="Wingdings" panose="05000000000000000000" pitchFamily="2" charset="2"/>
              </a:rPr>
              <a:t> 0?</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Wingdings" panose="05000000000000000000" pitchFamily="2" charset="2"/>
              </a:rPr>
              <a:t>What would the amplitude be when </a:t>
            </a:r>
            <a:r>
              <a:rPr lang="en-US" sz="2400" dirty="0">
                <a:latin typeface="Times New Roman" panose="02020603050405020304" pitchFamily="18" charset="0"/>
                <a:cs typeface="Times New Roman" panose="02020603050405020304" pitchFamily="18" charset="0"/>
                <a:sym typeface="Symbol" panose="05050102010706020507" pitchFamily="18" charset="2"/>
              </a:rPr>
              <a:t>  </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What is the driving frequency at the amplitude resonance? (Next slide!)</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21</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036891583"/>
              </p:ext>
            </p:extLst>
          </p:nvPr>
        </p:nvGraphicFramePr>
        <p:xfrm>
          <a:off x="4227513" y="1536700"/>
          <a:ext cx="3144837" cy="1008063"/>
        </p:xfrm>
        <a:graphic>
          <a:graphicData uri="http://schemas.openxmlformats.org/presentationml/2006/ole">
            <mc:AlternateContent xmlns:mc="http://schemas.openxmlformats.org/markup-compatibility/2006">
              <mc:Choice xmlns:v="urn:schemas-microsoft-com:vml" Requires="v">
                <p:oleObj spid="_x0000_s12014" name="Equation" r:id="rId4" imgW="1384200" imgH="444240" progId="Equation.DSMT4">
                  <p:embed/>
                </p:oleObj>
              </mc:Choice>
              <mc:Fallback>
                <p:oleObj name="Equation" r:id="rId4" imgW="1384200" imgH="444240" progId="Equation.DSMT4">
                  <p:embed/>
                  <p:pic>
                    <p:nvPicPr>
                      <p:cNvPr id="0" name=""/>
                      <p:cNvPicPr/>
                      <p:nvPr/>
                    </p:nvPicPr>
                    <p:blipFill>
                      <a:blip r:embed="rId5"/>
                      <a:stretch>
                        <a:fillRect/>
                      </a:stretch>
                    </p:blipFill>
                    <p:spPr>
                      <a:xfrm>
                        <a:off x="4227513" y="1536700"/>
                        <a:ext cx="3144837" cy="1008063"/>
                      </a:xfrm>
                      <a:prstGeom prst="rect">
                        <a:avLst/>
                      </a:prstGeom>
                      <a:solidFill>
                        <a:schemeClr val="bg1"/>
                      </a:solidFill>
                      <a:ln w="28575">
                        <a:solidFill>
                          <a:srgbClr val="FF0000"/>
                        </a:solid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98062846"/>
              </p:ext>
            </p:extLst>
          </p:nvPr>
        </p:nvGraphicFramePr>
        <p:xfrm>
          <a:off x="4788694" y="2591734"/>
          <a:ext cx="1011237" cy="1009650"/>
        </p:xfrm>
        <a:graphic>
          <a:graphicData uri="http://schemas.openxmlformats.org/presentationml/2006/ole">
            <mc:AlternateContent xmlns:mc="http://schemas.openxmlformats.org/markup-compatibility/2006">
              <mc:Choice xmlns:v="urn:schemas-microsoft-com:vml" Requires="v">
                <p:oleObj spid="_x0000_s12015" name="Equation" r:id="rId6" imgW="444240" imgH="444240" progId="Equation.DSMT4">
                  <p:embed/>
                </p:oleObj>
              </mc:Choice>
              <mc:Fallback>
                <p:oleObj name="Equation" r:id="rId6" imgW="444240" imgH="444240" progId="Equation.DSMT4">
                  <p:embed/>
                  <p:pic>
                    <p:nvPicPr>
                      <p:cNvPr id="0" name=""/>
                      <p:cNvPicPr/>
                      <p:nvPr/>
                    </p:nvPicPr>
                    <p:blipFill>
                      <a:blip r:embed="rId7"/>
                      <a:stretch>
                        <a:fillRect/>
                      </a:stretch>
                    </p:blipFill>
                    <p:spPr>
                      <a:xfrm>
                        <a:off x="4788694" y="2591734"/>
                        <a:ext cx="1011237" cy="10096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243450722"/>
              </p:ext>
            </p:extLst>
          </p:nvPr>
        </p:nvGraphicFramePr>
        <p:xfrm>
          <a:off x="6823567" y="2483644"/>
          <a:ext cx="4068762" cy="1106488"/>
        </p:xfrm>
        <a:graphic>
          <a:graphicData uri="http://schemas.openxmlformats.org/presentationml/2006/ole">
            <mc:AlternateContent xmlns:mc="http://schemas.openxmlformats.org/markup-compatibility/2006">
              <mc:Choice xmlns:v="urn:schemas-microsoft-com:vml" Requires="v">
                <p:oleObj spid="_x0000_s12016" name="Equation" r:id="rId8" imgW="1726920" imgH="469800" progId="Equation.DSMT4">
                  <p:embed/>
                </p:oleObj>
              </mc:Choice>
              <mc:Fallback>
                <p:oleObj name="Equation" r:id="rId8" imgW="1726920" imgH="469800" progId="Equation.DSMT4">
                  <p:embed/>
                  <p:pic>
                    <p:nvPicPr>
                      <p:cNvPr id="0" name=""/>
                      <p:cNvPicPr/>
                      <p:nvPr/>
                    </p:nvPicPr>
                    <p:blipFill>
                      <a:blip r:embed="rId9"/>
                      <a:stretch>
                        <a:fillRect/>
                      </a:stretch>
                    </p:blipFill>
                    <p:spPr>
                      <a:xfrm>
                        <a:off x="6823567" y="2483644"/>
                        <a:ext cx="4068762" cy="110648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20661312"/>
              </p:ext>
            </p:extLst>
          </p:nvPr>
        </p:nvGraphicFramePr>
        <p:xfrm>
          <a:off x="7003256" y="4340139"/>
          <a:ext cx="738187" cy="492125"/>
        </p:xfrm>
        <a:graphic>
          <a:graphicData uri="http://schemas.openxmlformats.org/presentationml/2006/ole">
            <mc:AlternateContent xmlns:mc="http://schemas.openxmlformats.org/markup-compatibility/2006">
              <mc:Choice xmlns:v="urn:schemas-microsoft-com:vml" Requires="v">
                <p:oleObj spid="_x0000_s12017" name="Equation" r:id="rId10" imgW="342720" imgH="228600" progId="Equation.DSMT4">
                  <p:embed/>
                </p:oleObj>
              </mc:Choice>
              <mc:Fallback>
                <p:oleObj name="Equation" r:id="rId10" imgW="342720" imgH="228600" progId="Equation.DSMT4">
                  <p:embed/>
                  <p:pic>
                    <p:nvPicPr>
                      <p:cNvPr id="0" name=""/>
                      <p:cNvPicPr/>
                      <p:nvPr/>
                    </p:nvPicPr>
                    <p:blipFill>
                      <a:blip r:embed="rId11"/>
                      <a:stretch>
                        <a:fillRect/>
                      </a:stretch>
                    </p:blipFill>
                    <p:spPr>
                      <a:xfrm>
                        <a:off x="7003256" y="4340139"/>
                        <a:ext cx="738187" cy="49212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96764228"/>
              </p:ext>
            </p:extLst>
          </p:nvPr>
        </p:nvGraphicFramePr>
        <p:xfrm>
          <a:off x="6994070" y="4807302"/>
          <a:ext cx="1091644" cy="498360"/>
        </p:xfrm>
        <a:graphic>
          <a:graphicData uri="http://schemas.openxmlformats.org/presentationml/2006/ole">
            <mc:AlternateContent xmlns:mc="http://schemas.openxmlformats.org/markup-compatibility/2006">
              <mc:Choice xmlns:v="urn:schemas-microsoft-com:vml" Requires="v">
                <p:oleObj spid="_x0000_s12018" name="Equation" r:id="rId12" imgW="583920" imgH="266400" progId="Equation.DSMT4">
                  <p:embed/>
                </p:oleObj>
              </mc:Choice>
              <mc:Fallback>
                <p:oleObj name="Equation" r:id="rId12" imgW="583920" imgH="266400" progId="Equation.DSMT4">
                  <p:embed/>
                  <p:pic>
                    <p:nvPicPr>
                      <p:cNvPr id="0" name=""/>
                      <p:cNvPicPr/>
                      <p:nvPr/>
                    </p:nvPicPr>
                    <p:blipFill>
                      <a:blip r:embed="rId13"/>
                      <a:stretch>
                        <a:fillRect/>
                      </a:stretch>
                    </p:blipFill>
                    <p:spPr>
                      <a:xfrm>
                        <a:off x="6994070" y="4807302"/>
                        <a:ext cx="1091644" cy="498360"/>
                      </a:xfrm>
                      <a:prstGeom prst="rect">
                        <a:avLst/>
                      </a:prstGeom>
                    </p:spPr>
                  </p:pic>
                </p:oleObj>
              </mc:Fallback>
            </mc:AlternateContent>
          </a:graphicData>
        </a:graphic>
      </p:graphicFrame>
      <p:sp>
        <p:nvSpPr>
          <p:cNvPr id="10" name="Rectangle 9"/>
          <p:cNvSpPr/>
          <p:nvPr/>
        </p:nvSpPr>
        <p:spPr>
          <a:xfrm>
            <a:off x="6842283" y="4326072"/>
            <a:ext cx="1798320" cy="962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770471" y="5299427"/>
            <a:ext cx="1752600" cy="492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802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0"/>
            <a:ext cx="12070080" cy="1450757"/>
          </a:xfrm>
        </p:spPr>
        <p:txBody>
          <a:bodyPr/>
          <a:lstStyle/>
          <a:p>
            <a:r>
              <a:rPr lang="en-US" b="1" dirty="0">
                <a:latin typeface="Times New Roman" panose="02020603050405020304" pitchFamily="18" charset="0"/>
                <a:cs typeface="Times New Roman" panose="02020603050405020304" pitchFamily="18" charset="0"/>
              </a:rPr>
              <a:t>The amplitude resonance of the displacement</a:t>
            </a:r>
          </a:p>
        </p:txBody>
      </p:sp>
      <p:sp>
        <p:nvSpPr>
          <p:cNvPr id="3" name="Content Placeholder 2"/>
          <p:cNvSpPr>
            <a:spLocks noGrp="1"/>
          </p:cNvSpPr>
          <p:nvPr>
            <p:ph idx="1"/>
          </p:nvPr>
        </p:nvSpPr>
        <p:spPr>
          <a:xfrm>
            <a:off x="524656" y="1715213"/>
            <a:ext cx="11057744" cy="4480115"/>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displacement resonance occurs when the denominator </a:t>
            </a:r>
            <a:r>
              <a:rPr lang="en-US" sz="3200" dirty="0">
                <a:latin typeface="Times New Roman" panose="02020603050405020304" pitchFamily="18" charset="0"/>
                <a:cs typeface="Times New Roman" panose="02020603050405020304" pitchFamily="18" charset="0"/>
                <a:sym typeface="Symbol" panose="05050102010706020507" pitchFamily="18" charset="2"/>
              </a:rPr>
              <a:t></a:t>
            </a:r>
            <a:r>
              <a:rPr lang="en-US" sz="3200" dirty="0" err="1">
                <a:latin typeface="Times New Roman" panose="02020603050405020304" pitchFamily="18" charset="0"/>
                <a:cs typeface="Times New Roman" panose="02020603050405020304" pitchFamily="18" charset="0"/>
                <a:sym typeface="Symbol" panose="05050102010706020507" pitchFamily="18" charset="2"/>
              </a:rPr>
              <a:t>Z</a:t>
            </a:r>
            <a:r>
              <a:rPr lang="en-US" sz="3200" baseline="-25000" dirty="0" err="1">
                <a:latin typeface="Times New Roman" panose="02020603050405020304" pitchFamily="18" charset="0"/>
                <a:cs typeface="Times New Roman" panose="02020603050405020304" pitchFamily="18" charset="0"/>
                <a:sym typeface="Symbol" panose="05050102010706020507" pitchFamily="18" charset="2"/>
              </a:rPr>
              <a:t>m</a:t>
            </a:r>
            <a:r>
              <a:rPr lang="en-US" sz="3200" dirty="0">
                <a:latin typeface="Times New Roman" panose="02020603050405020304" pitchFamily="18" charset="0"/>
                <a:cs typeface="Times New Roman" panose="02020603050405020304" pitchFamily="18" charset="0"/>
                <a:sym typeface="Symbol" panose="05050102010706020507" pitchFamily="18" charset="2"/>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is a minimum.</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This takes place when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The condition gives the driving frequency   which gives the </a:t>
            </a: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displacement resonance</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Therefore,    </a:t>
            </a:r>
          </a:p>
          <a:p>
            <a:pPr>
              <a:buFont typeface="Arial" panose="020B0604020202020204" pitchFamily="34" charset="0"/>
              <a:buChar char="•"/>
            </a:pPr>
            <a:endPar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Thus, the displacement resonance occurs at a frequency </a:t>
            </a: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slightly less than </a:t>
            </a:r>
            <a:r>
              <a:rPr lang="en-US" sz="2400" b="1" baseline="-25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0</a:t>
            </a:r>
            <a:r>
              <a:rPr lang="en-US" sz="2400" b="1"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 the </a:t>
            </a:r>
            <a:r>
              <a:rPr lang="en-US" sz="2400" dirty="0">
                <a:solidFill>
                  <a:schemeClr val="tx1"/>
                </a:solidFill>
                <a:latin typeface="Times New Roman" panose="02020603050405020304" pitchFamily="18" charset="0"/>
                <a:cs typeface="Times New Roman" panose="02020603050405020304" pitchFamily="18" charset="0"/>
                <a:sym typeface="Symbol" panose="05050102010706020507" pitchFamily="18" charset="2"/>
              </a:rPr>
              <a:t>frequency of velocity resonance.</a:t>
            </a:r>
          </a:p>
          <a:p>
            <a:pPr>
              <a:buFont typeface="Arial" panose="020B0604020202020204" pitchFamily="34" charset="0"/>
              <a:buChar char="•"/>
            </a:pP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Express the driving resonance frequency in terms of damping frequency?</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22</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988449689"/>
              </p:ext>
            </p:extLst>
          </p:nvPr>
        </p:nvGraphicFramePr>
        <p:xfrm>
          <a:off x="3595099" y="2193995"/>
          <a:ext cx="5123721" cy="940180"/>
        </p:xfrm>
        <a:graphic>
          <a:graphicData uri="http://schemas.openxmlformats.org/presentationml/2006/ole">
            <mc:AlternateContent xmlns:mc="http://schemas.openxmlformats.org/markup-compatibility/2006">
              <mc:Choice xmlns:v="urn:schemas-microsoft-com:vml" Requires="v">
                <p:oleObj spid="_x0000_s12638" name="Equation" r:id="rId4" imgW="2628720" imgH="482400" progId="Equation.DSMT4">
                  <p:embed/>
                </p:oleObj>
              </mc:Choice>
              <mc:Fallback>
                <p:oleObj name="Equation" r:id="rId4" imgW="2628720" imgH="482400" progId="Equation.DSMT4">
                  <p:embed/>
                  <p:pic>
                    <p:nvPicPr>
                      <p:cNvPr id="0" name=""/>
                      <p:cNvPicPr/>
                      <p:nvPr/>
                    </p:nvPicPr>
                    <p:blipFill>
                      <a:blip r:embed="rId5"/>
                      <a:stretch>
                        <a:fillRect/>
                      </a:stretch>
                    </p:blipFill>
                    <p:spPr>
                      <a:xfrm>
                        <a:off x="3595099" y="2193995"/>
                        <a:ext cx="5123721" cy="94018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34543239"/>
              </p:ext>
            </p:extLst>
          </p:nvPr>
        </p:nvGraphicFramePr>
        <p:xfrm>
          <a:off x="2585085" y="3720188"/>
          <a:ext cx="2806700" cy="944563"/>
        </p:xfrm>
        <a:graphic>
          <a:graphicData uri="http://schemas.openxmlformats.org/presentationml/2006/ole">
            <mc:AlternateContent xmlns:mc="http://schemas.openxmlformats.org/markup-compatibility/2006">
              <mc:Choice xmlns:v="urn:schemas-microsoft-com:vml" Requires="v">
                <p:oleObj spid="_x0000_s12639" name="Equation" r:id="rId6" imgW="1320480" imgH="444240" progId="Equation.DSMT4">
                  <p:embed/>
                </p:oleObj>
              </mc:Choice>
              <mc:Fallback>
                <p:oleObj name="Equation" r:id="rId6" imgW="1320480" imgH="444240" progId="Equation.DSMT4">
                  <p:embed/>
                  <p:pic>
                    <p:nvPicPr>
                      <p:cNvPr id="0" name=""/>
                      <p:cNvPicPr/>
                      <p:nvPr/>
                    </p:nvPicPr>
                    <p:blipFill>
                      <a:blip r:embed="rId7"/>
                      <a:stretch>
                        <a:fillRect/>
                      </a:stretch>
                    </p:blipFill>
                    <p:spPr>
                      <a:xfrm>
                        <a:off x="2585085" y="3720188"/>
                        <a:ext cx="2806700" cy="944563"/>
                      </a:xfrm>
                      <a:prstGeom prst="rect">
                        <a:avLst/>
                      </a:prstGeom>
                      <a:solidFill>
                        <a:schemeClr val="bg1"/>
                      </a:solidFill>
                      <a:ln>
                        <a:solidFill>
                          <a:schemeClr val="bg1"/>
                        </a:solidFill>
                      </a:ln>
                    </p:spPr>
                  </p:pic>
                </p:oleObj>
              </mc:Fallback>
            </mc:AlternateContent>
          </a:graphicData>
        </a:graphic>
      </p:graphicFrame>
      <p:sp>
        <p:nvSpPr>
          <p:cNvPr id="8" name="Rectangle 7">
            <a:extLst>
              <a:ext uri="{FF2B5EF4-FFF2-40B4-BE49-F238E27FC236}">
                <a16:creationId xmlns:a16="http://schemas.microsoft.com/office/drawing/2014/main" id="{FE2780B5-2B79-45BA-A77A-8AC819D9E5A7}"/>
              </a:ext>
            </a:extLst>
          </p:cNvPr>
          <p:cNvSpPr/>
          <p:nvPr/>
        </p:nvSpPr>
        <p:spPr>
          <a:xfrm>
            <a:off x="2412279" y="3724571"/>
            <a:ext cx="2979506" cy="940180"/>
          </a:xfrm>
          <a:prstGeom prst="rect">
            <a:avLst/>
          </a:prstGeom>
          <a:noFill/>
          <a:ln>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F81C5681-F92F-4952-A8CB-6139B927201E}"/>
              </a:ext>
            </a:extLst>
          </p:cNvPr>
          <p:cNvSpPr txBox="1"/>
          <p:nvPr/>
        </p:nvSpPr>
        <p:spPr>
          <a:xfrm>
            <a:off x="10346075" y="5762748"/>
            <a:ext cx="1633591"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Already done!</a:t>
            </a:r>
          </a:p>
        </p:txBody>
      </p:sp>
    </p:spTree>
    <p:extLst>
      <p:ext uri="{BB962C8B-B14F-4D97-AF65-F5344CB8AC3E}">
        <p14:creationId xmlns:p14="http://schemas.microsoft.com/office/powerpoint/2010/main" val="290025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449" y="121551"/>
            <a:ext cx="10837889" cy="1450757"/>
          </a:xfrm>
        </p:spPr>
        <p:txBody>
          <a:bodyPr>
            <a:normAutofit/>
          </a:bodyPr>
          <a:lstStyle/>
          <a:p>
            <a:r>
              <a:rPr lang="en-US" b="1" dirty="0">
                <a:latin typeface="Times New Roman" panose="02020603050405020304" pitchFamily="18" charset="0"/>
                <a:cs typeface="Times New Roman" panose="02020603050405020304" pitchFamily="18" charset="0"/>
              </a:rPr>
              <a:t>Variation of the displacement of a forced oscillator vs driving force frequency </a:t>
            </a:r>
            <a:r>
              <a:rPr lang="en-US" b="1" dirty="0">
                <a:latin typeface="Times New Roman" panose="02020603050405020304" pitchFamily="18" charset="0"/>
                <a:cs typeface="Times New Roman" panose="02020603050405020304" pitchFamily="18" charset="0"/>
                <a:sym typeface="Symbol" panose="05050102010706020507" pitchFamily="18" charset="2"/>
              </a:rPr>
              <a: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996066" y="1830744"/>
            <a:ext cx="6195934" cy="4764928"/>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maximum displacement at resonance amplitude is given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Due to                            (</a:t>
            </a:r>
            <a:r>
              <a:rPr lang="en-US" sz="2400" b="1" dirty="0">
                <a:solidFill>
                  <a:srgbClr val="FF0000"/>
                </a:solidFill>
                <a:latin typeface="Times New Roman" panose="02020603050405020304" pitchFamily="18" charset="0"/>
                <a:cs typeface="Times New Roman" panose="02020603050405020304" pitchFamily="18" charset="0"/>
              </a:rPr>
              <a:t>Prove this!</a:t>
            </a:r>
            <a:r>
              <a:rPr lang="en-US" sz="2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Therefore,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amplitude at resonance is kept low by increasing </a:t>
            </a:r>
            <a:r>
              <a:rPr lang="en-US" sz="2400" i="1" dirty="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9958265C-786B-4D75-BDB8-425DA9EF9926}" type="slidenum">
              <a:rPr lang="en-US" smtClean="0"/>
              <a:t>23</a:t>
            </a:fld>
            <a:endParaRPr lang="en-US"/>
          </a:p>
        </p:txBody>
      </p:sp>
      <p:pic>
        <p:nvPicPr>
          <p:cNvPr id="5" name="Picture 4"/>
          <p:cNvPicPr>
            <a:picLocks noChangeAspect="1"/>
          </p:cNvPicPr>
          <p:nvPr/>
        </p:nvPicPr>
        <p:blipFill>
          <a:blip r:embed="rId4"/>
          <a:stretch>
            <a:fillRect/>
          </a:stretch>
        </p:blipFill>
        <p:spPr>
          <a:xfrm>
            <a:off x="209861" y="1684354"/>
            <a:ext cx="5201587" cy="5032077"/>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2068231190"/>
              </p:ext>
            </p:extLst>
          </p:nvPr>
        </p:nvGraphicFramePr>
        <p:xfrm>
          <a:off x="8927861" y="2137758"/>
          <a:ext cx="2165350" cy="1008062"/>
        </p:xfrm>
        <a:graphic>
          <a:graphicData uri="http://schemas.openxmlformats.org/presentationml/2006/ole">
            <mc:AlternateContent xmlns:mc="http://schemas.openxmlformats.org/markup-compatibility/2006">
              <mc:Choice xmlns:v="urn:schemas-microsoft-com:vml" Requires="v">
                <p:oleObj spid="_x0000_s14832" name="Equation" r:id="rId5" imgW="952200" imgH="444240" progId="Equation.DSMT4">
                  <p:embed/>
                </p:oleObj>
              </mc:Choice>
              <mc:Fallback>
                <p:oleObj name="Equation" r:id="rId5" imgW="952200" imgH="444240" progId="Equation.DSMT4">
                  <p:embed/>
                  <p:pic>
                    <p:nvPicPr>
                      <p:cNvPr id="0" name=""/>
                      <p:cNvPicPr/>
                      <p:nvPr/>
                    </p:nvPicPr>
                    <p:blipFill>
                      <a:blip r:embed="rId6"/>
                      <a:stretch>
                        <a:fillRect/>
                      </a:stretch>
                    </p:blipFill>
                    <p:spPr>
                      <a:xfrm>
                        <a:off x="8927861" y="2137758"/>
                        <a:ext cx="2165350" cy="1008062"/>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7" name="Object 6"/>
              <p:cNvSpPr txBox="1"/>
              <p:nvPr/>
            </p:nvSpPr>
            <p:spPr>
              <a:xfrm>
                <a:off x="7194550" y="3201988"/>
                <a:ext cx="1733550" cy="51911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r>
                            <a:rPr lang="en-US" i="1" smtClean="0">
                              <a:solidFill>
                                <a:srgbClr val="000000"/>
                              </a:solidFill>
                              <a:latin typeface="Cambria Math" panose="02040503050406030204" pitchFamily="18" charset="0"/>
                              <a:ea typeface="Cambria Math" panose="02040503050406030204" pitchFamily="18" charset="0"/>
                            </a:rPr>
                            <m:t>𝜔</m:t>
                          </m:r>
                        </m:e>
                        <m:sub>
                          <m:r>
                            <a:rPr lang="en-US" b="0" i="1" smtClean="0">
                              <a:solidFill>
                                <a:srgbClr val="000000"/>
                              </a:solidFill>
                              <a:latin typeface="Cambria Math" panose="02040503050406030204" pitchFamily="18" charset="0"/>
                            </a:rPr>
                            <m:t>𝑟</m:t>
                          </m:r>
                        </m:sub>
                      </m:sSub>
                      <m:d>
                        <m:dPr>
                          <m:begChr m:val="|"/>
                          <m:endChr m:val="|"/>
                          <m:ctrlPr>
                            <a:rPr lang="en-US" i="1" smtClean="0">
                              <a:solidFill>
                                <a:srgbClr val="000000"/>
                              </a:solidFill>
                              <a:latin typeface="Cambria Math" panose="02040503050406030204" pitchFamily="18" charset="0"/>
                            </a:rPr>
                          </m:ctrlPr>
                        </m:dPr>
                        <m:e>
                          <m:sSub>
                            <m:sSubPr>
                              <m:ctrlPr>
                                <a:rPr lang="en-US"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𝑍</m:t>
                              </m:r>
                            </m:e>
                            <m:sub>
                              <m:r>
                                <a:rPr lang="en-US" b="0" i="1" smtClean="0">
                                  <a:solidFill>
                                    <a:srgbClr val="000000"/>
                                  </a:solidFill>
                                  <a:latin typeface="Cambria Math" panose="02040503050406030204" pitchFamily="18" charset="0"/>
                                </a:rPr>
                                <m:t>𝑚</m:t>
                              </m:r>
                            </m:sub>
                          </m:sSub>
                        </m:e>
                      </m:d>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m:t>
                          </m:r>
                        </m:sup>
                      </m:sSup>
                      <m:r>
                        <a:rPr lang="en-US" i="1">
                          <a:solidFill>
                            <a:srgbClr val="000000"/>
                          </a:solidFill>
                          <a:latin typeface="Cambria Math" panose="02040503050406030204" pitchFamily="18" charset="0"/>
                        </a:rPr>
                        <m:t>𝑟</m:t>
                      </m:r>
                    </m:oMath>
                  </m:oMathPara>
                </a14:m>
                <a:endParaRPr lang="en-US" dirty="0"/>
              </a:p>
            </p:txBody>
          </p:sp>
        </mc:Choice>
        <mc:Fallback>
          <p:sp>
            <p:nvSpPr>
              <p:cNvPr id="7" name="Object 6"/>
              <p:cNvSpPr txBox="1">
                <a:spLocks noRot="1" noChangeAspect="1" noMove="1" noResize="1" noEditPoints="1" noAdjustHandles="1" noChangeArrowheads="1" noChangeShapeType="1" noTextEdit="1"/>
              </p:cNvSpPr>
              <p:nvPr/>
            </p:nvSpPr>
            <p:spPr>
              <a:xfrm>
                <a:off x="7194550" y="3201988"/>
                <a:ext cx="1733550" cy="519112"/>
              </a:xfrm>
              <a:prstGeom prst="rect">
                <a:avLst/>
              </a:prstGeom>
              <a:blipFill>
                <a:blip r:embed="rId7"/>
                <a:stretch>
                  <a:fillRect/>
                </a:stretch>
              </a:blipFill>
            </p:spPr>
            <p:txBody>
              <a:bodyPr/>
              <a:lstStyle/>
              <a:p>
                <a:r>
                  <a:rPr lang="en-US">
                    <a:noFill/>
                  </a:rPr>
                  <a:t> </a:t>
                </a:r>
              </a:p>
            </p:txBody>
          </p:sp>
        </mc:Fallback>
      </mc:AlternateContent>
      <p:graphicFrame>
        <p:nvGraphicFramePr>
          <p:cNvPr id="8" name="Object 7"/>
          <p:cNvGraphicFramePr>
            <a:graphicFrameLocks noChangeAspect="1"/>
          </p:cNvGraphicFramePr>
          <p:nvPr>
            <p:extLst>
              <p:ext uri="{D42A27DB-BD31-4B8C-83A1-F6EECF244321}">
                <p14:modId xmlns:p14="http://schemas.microsoft.com/office/powerpoint/2010/main" val="3822879552"/>
              </p:ext>
            </p:extLst>
          </p:nvPr>
        </p:nvGraphicFramePr>
        <p:xfrm>
          <a:off x="7476370" y="3895569"/>
          <a:ext cx="1617663" cy="892175"/>
        </p:xfrm>
        <a:graphic>
          <a:graphicData uri="http://schemas.openxmlformats.org/presentationml/2006/ole">
            <mc:AlternateContent xmlns:mc="http://schemas.openxmlformats.org/markup-compatibility/2006">
              <mc:Choice xmlns:v="urn:schemas-microsoft-com:vml" Requires="v">
                <p:oleObj spid="_x0000_s14833" name="Equation" r:id="rId8" imgW="711000" imgH="393480" progId="Equation.DSMT4">
                  <p:embed/>
                </p:oleObj>
              </mc:Choice>
              <mc:Fallback>
                <p:oleObj name="Equation" r:id="rId8" imgW="711000" imgH="393480" progId="Equation.DSMT4">
                  <p:embed/>
                  <p:pic>
                    <p:nvPicPr>
                      <p:cNvPr id="0" name=""/>
                      <p:cNvPicPr/>
                      <p:nvPr/>
                    </p:nvPicPr>
                    <p:blipFill>
                      <a:blip r:embed="rId9"/>
                      <a:stretch>
                        <a:fillRect/>
                      </a:stretch>
                    </p:blipFill>
                    <p:spPr>
                      <a:xfrm>
                        <a:off x="7476370" y="3895569"/>
                        <a:ext cx="1617663" cy="892175"/>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CD95ADB9-220C-4D0C-A7A6-B134349EEDE6}"/>
              </a:ext>
            </a:extLst>
          </p:cNvPr>
          <p:cNvSpPr txBox="1"/>
          <p:nvPr/>
        </p:nvSpPr>
        <p:spPr>
          <a:xfrm>
            <a:off x="9094033" y="4886273"/>
            <a:ext cx="2165350"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Damping frequency</a:t>
            </a:r>
          </a:p>
        </p:txBody>
      </p:sp>
      <p:cxnSp>
        <p:nvCxnSpPr>
          <p:cNvPr id="11" name="Straight Arrow Connector 10">
            <a:extLst>
              <a:ext uri="{FF2B5EF4-FFF2-40B4-BE49-F238E27FC236}">
                <a16:creationId xmlns:a16="http://schemas.microsoft.com/office/drawing/2014/main" id="{BF8B17A1-16D9-44A7-AF87-DE8318418640}"/>
              </a:ext>
            </a:extLst>
          </p:cNvPr>
          <p:cNvCxnSpPr/>
          <p:nvPr/>
        </p:nvCxnSpPr>
        <p:spPr>
          <a:xfrm flipH="1" flipV="1">
            <a:off x="8784404" y="4787744"/>
            <a:ext cx="309629" cy="2584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415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66" y="-340883"/>
            <a:ext cx="10058400" cy="1450757"/>
          </a:xfrm>
        </p:spPr>
        <p:txBody>
          <a:bodyPr/>
          <a:lstStyle/>
          <a:p>
            <a:r>
              <a:rPr lang="en-US" b="1" dirty="0">
                <a:latin typeface="Times New Roman" panose="02020603050405020304" pitchFamily="18" charset="0"/>
                <a:cs typeface="Times New Roman" panose="02020603050405020304" pitchFamily="18" charset="0"/>
              </a:rPr>
              <a:t>Prove </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Consider the amplitude of displacement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The maximum displacement at resonance amplitude is given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24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63023494"/>
              </p:ext>
            </p:extLst>
          </p:nvPr>
        </p:nvGraphicFramePr>
        <p:xfrm>
          <a:off x="2607797" y="590762"/>
          <a:ext cx="1733550" cy="519112"/>
        </p:xfrm>
        <a:graphic>
          <a:graphicData uri="http://schemas.openxmlformats.org/presentationml/2006/ole">
            <mc:AlternateContent xmlns:mc="http://schemas.openxmlformats.org/markup-compatibility/2006">
              <mc:Choice xmlns:v="urn:schemas-microsoft-com:vml" Requires="v">
                <p:oleObj spid="_x0000_s37054" name="Equation" r:id="rId3" imgW="761760" imgH="228600" progId="Equation.DSMT4">
                  <p:embed/>
                </p:oleObj>
              </mc:Choice>
              <mc:Fallback>
                <p:oleObj name="Equation" r:id="rId3" imgW="761760" imgH="228600" progId="Equation.DSMT4">
                  <p:embed/>
                  <p:pic>
                    <p:nvPicPr>
                      <p:cNvPr id="0" name=""/>
                      <p:cNvPicPr/>
                      <p:nvPr/>
                    </p:nvPicPr>
                    <p:blipFill>
                      <a:blip r:embed="rId4"/>
                      <a:stretch>
                        <a:fillRect/>
                      </a:stretch>
                    </p:blipFill>
                    <p:spPr>
                      <a:xfrm>
                        <a:off x="2607797" y="590762"/>
                        <a:ext cx="1733550" cy="51911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803461696"/>
              </p:ext>
            </p:extLst>
          </p:nvPr>
        </p:nvGraphicFramePr>
        <p:xfrm>
          <a:off x="6361115" y="1311778"/>
          <a:ext cx="3144837" cy="1008063"/>
        </p:xfrm>
        <a:graphic>
          <a:graphicData uri="http://schemas.openxmlformats.org/presentationml/2006/ole">
            <mc:AlternateContent xmlns:mc="http://schemas.openxmlformats.org/markup-compatibility/2006">
              <mc:Choice xmlns:v="urn:schemas-microsoft-com:vml" Requires="v">
                <p:oleObj spid="_x0000_s37055" name="Equation" r:id="rId5" imgW="1384200" imgH="444240" progId="Equation.DSMT4">
                  <p:embed/>
                </p:oleObj>
              </mc:Choice>
              <mc:Fallback>
                <p:oleObj name="Equation" r:id="rId5" imgW="1384200" imgH="444240" progId="Equation.DSMT4">
                  <p:embed/>
                  <p:pic>
                    <p:nvPicPr>
                      <p:cNvPr id="0" name=""/>
                      <p:cNvPicPr/>
                      <p:nvPr/>
                    </p:nvPicPr>
                    <p:blipFill>
                      <a:blip r:embed="rId6"/>
                      <a:stretch>
                        <a:fillRect/>
                      </a:stretch>
                    </p:blipFill>
                    <p:spPr>
                      <a:xfrm>
                        <a:off x="6361115" y="1311778"/>
                        <a:ext cx="3144837" cy="1008063"/>
                      </a:xfrm>
                      <a:prstGeom prst="rect">
                        <a:avLst/>
                      </a:prstGeom>
                      <a:solidFill>
                        <a:schemeClr val="bg1"/>
                      </a:solidFill>
                      <a:ln w="28575">
                        <a:solidFill>
                          <a:srgbClr val="FF0000"/>
                        </a:solid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776312826"/>
              </p:ext>
            </p:extLst>
          </p:nvPr>
        </p:nvGraphicFramePr>
        <p:xfrm>
          <a:off x="9291684" y="2155562"/>
          <a:ext cx="2165350" cy="1008062"/>
        </p:xfrm>
        <a:graphic>
          <a:graphicData uri="http://schemas.openxmlformats.org/presentationml/2006/ole">
            <mc:AlternateContent xmlns:mc="http://schemas.openxmlformats.org/markup-compatibility/2006">
              <mc:Choice xmlns:v="urn:schemas-microsoft-com:vml" Requires="v">
                <p:oleObj spid="_x0000_s37056" name="Equation" r:id="rId7" imgW="952200" imgH="444240" progId="Equation.DSMT4">
                  <p:embed/>
                </p:oleObj>
              </mc:Choice>
              <mc:Fallback>
                <p:oleObj name="Equation" r:id="rId7" imgW="952200" imgH="444240" progId="Equation.DSMT4">
                  <p:embed/>
                  <p:pic>
                    <p:nvPicPr>
                      <p:cNvPr id="0" name=""/>
                      <p:cNvPicPr/>
                      <p:nvPr/>
                    </p:nvPicPr>
                    <p:blipFill>
                      <a:blip r:embed="rId8"/>
                      <a:stretch>
                        <a:fillRect/>
                      </a:stretch>
                    </p:blipFill>
                    <p:spPr>
                      <a:xfrm>
                        <a:off x="9291684" y="2155562"/>
                        <a:ext cx="2165350" cy="100806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486194291"/>
              </p:ext>
            </p:extLst>
          </p:nvPr>
        </p:nvGraphicFramePr>
        <p:xfrm>
          <a:off x="1911975" y="2943133"/>
          <a:ext cx="6934149" cy="3314774"/>
        </p:xfrm>
        <a:graphic>
          <a:graphicData uri="http://schemas.openxmlformats.org/presentationml/2006/ole">
            <mc:AlternateContent xmlns:mc="http://schemas.openxmlformats.org/markup-compatibility/2006">
              <mc:Choice xmlns:v="urn:schemas-microsoft-com:vml" Requires="v">
                <p:oleObj spid="_x0000_s37057" name="Equation" r:id="rId9" imgW="4914720" imgH="2349360" progId="Equation.DSMT4">
                  <p:embed/>
                </p:oleObj>
              </mc:Choice>
              <mc:Fallback>
                <p:oleObj name="Equation" r:id="rId9" imgW="4914720" imgH="2349360" progId="Equation.DSMT4">
                  <p:embed/>
                  <p:pic>
                    <p:nvPicPr>
                      <p:cNvPr id="0" name=""/>
                      <p:cNvPicPr/>
                      <p:nvPr/>
                    </p:nvPicPr>
                    <p:blipFill>
                      <a:blip r:embed="rId10"/>
                      <a:stretch>
                        <a:fillRect/>
                      </a:stretch>
                    </p:blipFill>
                    <p:spPr>
                      <a:xfrm>
                        <a:off x="1911975" y="2943133"/>
                        <a:ext cx="6934149" cy="3314774"/>
                      </a:xfrm>
                      <a:prstGeom prst="rect">
                        <a:avLst/>
                      </a:prstGeom>
                    </p:spPr>
                  </p:pic>
                </p:oleObj>
              </mc:Fallback>
            </mc:AlternateContent>
          </a:graphicData>
        </a:graphic>
      </p:graphicFrame>
      <p:sp>
        <p:nvSpPr>
          <p:cNvPr id="9" name="Rectangle 8"/>
          <p:cNvSpPr/>
          <p:nvPr/>
        </p:nvSpPr>
        <p:spPr>
          <a:xfrm>
            <a:off x="664258" y="1215502"/>
            <a:ext cx="11393714" cy="5042406"/>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97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58265C-786B-4D75-BDB8-425DA9EF9926}" type="slidenum">
              <a:rPr lang="en-US" smtClean="0"/>
              <a:t>25</a:t>
            </a:fld>
            <a:endParaRPr lang="en-US"/>
          </a:p>
        </p:txBody>
      </p:sp>
      <p:sp>
        <p:nvSpPr>
          <p:cNvPr id="5" name="Title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Phase behavior of displacement  versus driving force frequency </a:t>
            </a:r>
            <a:r>
              <a:rPr lang="en-US" b="1" dirty="0">
                <a:latin typeface="Times New Roman" panose="02020603050405020304" pitchFamily="18" charset="0"/>
                <a:cs typeface="Times New Roman" panose="02020603050405020304" pitchFamily="18" charset="0"/>
                <a:sym typeface="Symbol" panose="05050102010706020507" pitchFamily="18" charset="2"/>
              </a:rPr>
              <a:t></a:t>
            </a:r>
            <a:endParaRPr lang="en-US" b="1" dirty="0">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498070" y="1964680"/>
            <a:ext cx="11389130" cy="449510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Recall the displacement                                             and the driving force</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Since the displacement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lags velocity v by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Consider when  </a:t>
            </a:r>
            <a:r>
              <a:rPr lang="en-US" sz="2400" dirty="0">
                <a:latin typeface="Times New Roman" panose="02020603050405020304" pitchFamily="18" charset="0"/>
                <a:cs typeface="Times New Roman" panose="02020603050405020304" pitchFamily="18" charset="0"/>
                <a:sym typeface="Wingdings" panose="05000000000000000000" pitchFamily="2" charset="2"/>
              </a:rPr>
              <a:t> 0, the above condition </a:t>
            </a:r>
            <a:r>
              <a:rPr lang="en-US" sz="2400" dirty="0">
                <a:latin typeface="Times New Roman" panose="02020603050405020304" pitchFamily="18" charset="0"/>
                <a:cs typeface="Times New Roman" panose="02020603050405020304" pitchFamily="18" charset="0"/>
                <a:sym typeface="Symbol" panose="05050102010706020507" pitchFamily="18" charset="2"/>
              </a:rPr>
              <a:t>suggests that  x  lags/leads/is in phase with   F.</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Consider when  </a:t>
            </a:r>
            <a:r>
              <a:rPr lang="en-US" sz="2400" dirty="0">
                <a:latin typeface="Times New Roman" panose="02020603050405020304" pitchFamily="18" charset="0"/>
                <a:cs typeface="Times New Roman" panose="02020603050405020304" pitchFamily="18" charset="0"/>
                <a:sym typeface="Wingdings" panose="05000000000000000000" pitchFamily="2" charset="2"/>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 x  lags/leads/is in phase with    F.</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Consider when  = </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0</a:t>
            </a:r>
            <a:r>
              <a:rPr lang="en-US" sz="2400" dirty="0">
                <a:latin typeface="Times New Roman" panose="02020603050405020304" pitchFamily="18" charset="0"/>
                <a:cs typeface="Times New Roman" panose="02020603050405020304" pitchFamily="18" charset="0"/>
                <a:sym typeface="Symbol" panose="05050102010706020507" pitchFamily="18" charset="2"/>
              </a:rPr>
              <a:t>, x lags/leads/is in phase with F.</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3148847557"/>
              </p:ext>
            </p:extLst>
          </p:nvPr>
        </p:nvGraphicFramePr>
        <p:xfrm>
          <a:off x="3778250" y="1724025"/>
          <a:ext cx="2843213" cy="912813"/>
        </p:xfrm>
        <a:graphic>
          <a:graphicData uri="http://schemas.openxmlformats.org/presentationml/2006/ole">
            <mc:AlternateContent xmlns:mc="http://schemas.openxmlformats.org/markup-compatibility/2006">
              <mc:Choice xmlns:v="urn:schemas-microsoft-com:vml" Requires="v">
                <p:oleObj spid="_x0000_s15869" name="Equation" r:id="rId4" imgW="1384200" imgH="444240" progId="Equation.DSMT4">
                  <p:embed/>
                </p:oleObj>
              </mc:Choice>
              <mc:Fallback>
                <p:oleObj name="Equation" r:id="rId4" imgW="1384200" imgH="444240" progId="Equation.DSMT4">
                  <p:embed/>
                  <p:pic>
                    <p:nvPicPr>
                      <p:cNvPr id="0" name=""/>
                      <p:cNvPicPr/>
                      <p:nvPr/>
                    </p:nvPicPr>
                    <p:blipFill>
                      <a:blip r:embed="rId5"/>
                      <a:stretch>
                        <a:fillRect/>
                      </a:stretch>
                    </p:blipFill>
                    <p:spPr>
                      <a:xfrm>
                        <a:off x="3778250" y="1724025"/>
                        <a:ext cx="2843213" cy="91281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545273725"/>
              </p:ext>
            </p:extLst>
          </p:nvPr>
        </p:nvGraphicFramePr>
        <p:xfrm>
          <a:off x="9643051" y="1964680"/>
          <a:ext cx="1241425" cy="474663"/>
        </p:xfrm>
        <a:graphic>
          <a:graphicData uri="http://schemas.openxmlformats.org/presentationml/2006/ole">
            <mc:AlternateContent xmlns:mc="http://schemas.openxmlformats.org/markup-compatibility/2006">
              <mc:Choice xmlns:v="urn:schemas-microsoft-com:vml" Requires="v">
                <p:oleObj spid="_x0000_s15870" name="Equation" r:id="rId6" imgW="596880" imgH="228600" progId="Equation.DSMT4">
                  <p:embed/>
                </p:oleObj>
              </mc:Choice>
              <mc:Fallback>
                <p:oleObj name="Equation" r:id="rId6" imgW="596880" imgH="228600" progId="Equation.DSMT4">
                  <p:embed/>
                  <p:pic>
                    <p:nvPicPr>
                      <p:cNvPr id="0" name=""/>
                      <p:cNvPicPr/>
                      <p:nvPr/>
                    </p:nvPicPr>
                    <p:blipFill>
                      <a:blip r:embed="rId7"/>
                      <a:stretch>
                        <a:fillRect/>
                      </a:stretch>
                    </p:blipFill>
                    <p:spPr>
                      <a:xfrm>
                        <a:off x="9643051" y="1964680"/>
                        <a:ext cx="1241425" cy="474663"/>
                      </a:xfrm>
                      <a:prstGeom prst="rect">
                        <a:avLst/>
                      </a:prstGeom>
                      <a:no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470869474"/>
              </p:ext>
            </p:extLst>
          </p:nvPr>
        </p:nvGraphicFramePr>
        <p:xfrm>
          <a:off x="6529301" y="2180319"/>
          <a:ext cx="342900" cy="817563"/>
        </p:xfrm>
        <a:graphic>
          <a:graphicData uri="http://schemas.openxmlformats.org/presentationml/2006/ole">
            <mc:AlternateContent xmlns:mc="http://schemas.openxmlformats.org/markup-compatibility/2006">
              <mc:Choice xmlns:v="urn:schemas-microsoft-com:vml" Requires="v">
                <p:oleObj spid="_x0000_s15871" name="Equation" r:id="rId8" imgW="164880" imgH="393480" progId="Equation.DSMT4">
                  <p:embed/>
                </p:oleObj>
              </mc:Choice>
              <mc:Fallback>
                <p:oleObj name="Equation" r:id="rId8" imgW="164880" imgH="393480" progId="Equation.DSMT4">
                  <p:embed/>
                  <p:pic>
                    <p:nvPicPr>
                      <p:cNvPr id="0" name=""/>
                      <p:cNvPicPr/>
                      <p:nvPr/>
                    </p:nvPicPr>
                    <p:blipFill>
                      <a:blip r:embed="rId9"/>
                      <a:stretch>
                        <a:fillRect/>
                      </a:stretch>
                    </p:blipFill>
                    <p:spPr>
                      <a:xfrm>
                        <a:off x="6529301" y="2180319"/>
                        <a:ext cx="342900" cy="817563"/>
                      </a:xfrm>
                      <a:prstGeom prst="rect">
                        <a:avLst/>
                      </a:prstGeom>
                      <a:noFill/>
                    </p:spPr>
                  </p:pic>
                </p:oleObj>
              </mc:Fallback>
            </mc:AlternateContent>
          </a:graphicData>
        </a:graphic>
      </p:graphicFrame>
      <p:sp>
        <p:nvSpPr>
          <p:cNvPr id="2" name="Rectangle 1"/>
          <p:cNvSpPr/>
          <p:nvPr/>
        </p:nvSpPr>
        <p:spPr>
          <a:xfrm>
            <a:off x="6529301" y="2307771"/>
            <a:ext cx="452070" cy="841829"/>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4493EAC9-D9EA-4BF6-B41B-85F593A6ACBA}"/>
              </a:ext>
            </a:extLst>
          </p:cNvPr>
          <p:cNvCxnSpPr/>
          <p:nvPr/>
        </p:nvCxnSpPr>
        <p:spPr>
          <a:xfrm>
            <a:off x="9565240" y="3863083"/>
            <a:ext cx="102741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7734E3-E4C9-4B1C-921E-6A8127C6F908}"/>
              </a:ext>
            </a:extLst>
          </p:cNvPr>
          <p:cNvCxnSpPr/>
          <p:nvPr/>
        </p:nvCxnSpPr>
        <p:spPr>
          <a:xfrm>
            <a:off x="3883631" y="4417888"/>
            <a:ext cx="48288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BFD552C-9294-4814-9C0C-E4F7E4FC8CCA}"/>
              </a:ext>
            </a:extLst>
          </p:cNvPr>
          <p:cNvCxnSpPr/>
          <p:nvPr/>
        </p:nvCxnSpPr>
        <p:spPr>
          <a:xfrm>
            <a:off x="3778250" y="4911047"/>
            <a:ext cx="4855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11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860" y="219719"/>
            <a:ext cx="11979140" cy="1450757"/>
          </a:xfrm>
        </p:spPr>
        <p:txBody>
          <a:bodyPr>
            <a:normAutofit fontScale="90000"/>
          </a:bodyPr>
          <a:lstStyle/>
          <a:p>
            <a:r>
              <a:rPr lang="en-US" b="1" dirty="0">
                <a:latin typeface="Times New Roman" panose="02020603050405020304" pitchFamily="18" charset="0"/>
                <a:cs typeface="Times New Roman" panose="02020603050405020304" pitchFamily="18" charset="0"/>
              </a:rPr>
              <a:t>Variation of total phase angle between displacement and driving force vs driving frequency </a:t>
            </a:r>
            <a:r>
              <a:rPr lang="en-US" b="1" dirty="0">
                <a:latin typeface="Times New Roman" panose="02020603050405020304" pitchFamily="18" charset="0"/>
                <a:cs typeface="Times New Roman" panose="02020603050405020304" pitchFamily="18" charset="0"/>
                <a:sym typeface="Symbol" panose="05050102010706020507" pitchFamily="18" charset="2"/>
              </a:rPr>
              <a: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79" y="1845733"/>
            <a:ext cx="10520097" cy="4614051"/>
          </a:xfrm>
        </p:spPr>
        <p:txBody>
          <a:bodyPr/>
          <a:lstStyle/>
          <a:p>
            <a:endParaRPr lang="en-US" dirty="0"/>
          </a:p>
        </p:txBody>
      </p:sp>
      <p:sp>
        <p:nvSpPr>
          <p:cNvPr id="4" name="Slide Number Placeholder 3"/>
          <p:cNvSpPr>
            <a:spLocks noGrp="1"/>
          </p:cNvSpPr>
          <p:nvPr>
            <p:ph type="sldNum" sz="quarter" idx="12"/>
          </p:nvPr>
        </p:nvSpPr>
        <p:spPr/>
        <p:txBody>
          <a:bodyPr/>
          <a:lstStyle/>
          <a:p>
            <a:fld id="{9958265C-786B-4D75-BDB8-425DA9EF9926}" type="slidenum">
              <a:rPr lang="en-US" smtClean="0"/>
              <a:t>26</a:t>
            </a:fld>
            <a:endParaRPr lang="en-US"/>
          </a:p>
        </p:txBody>
      </p:sp>
      <p:pic>
        <p:nvPicPr>
          <p:cNvPr id="5" name="Picture 4"/>
          <p:cNvPicPr>
            <a:picLocks noChangeAspect="1"/>
          </p:cNvPicPr>
          <p:nvPr/>
        </p:nvPicPr>
        <p:blipFill>
          <a:blip r:embed="rId2"/>
          <a:stretch>
            <a:fillRect/>
          </a:stretch>
        </p:blipFill>
        <p:spPr>
          <a:xfrm>
            <a:off x="1097279" y="1845732"/>
            <a:ext cx="9850095" cy="3769561"/>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130630" y="5670594"/>
                <a:ext cx="12061370" cy="830997"/>
              </a:xfrm>
              <a:prstGeom prst="rect">
                <a:avLst/>
              </a:prstGeom>
              <a:solidFill>
                <a:srgbClr val="FFFF00"/>
              </a:solidFill>
            </p:spPr>
            <p:txBody>
              <a:bodyPr wrap="square" rtlCol="0">
                <a:spAutoFit/>
              </a:bodyPr>
              <a:lstStyle/>
              <a:p>
                <a:r>
                  <a:rPr lang="en-US" sz="2400" dirty="0">
                    <a:latin typeface="Times New Roman" panose="02020603050405020304" pitchFamily="18" charset="0"/>
                    <a:cs typeface="Times New Roman" panose="02020603050405020304" pitchFamily="18" charset="0"/>
                  </a:rPr>
                  <a:t>This can be easily explained when considered each condition firstly with the phase difference between v and F and then x and F provided that x and v is always out of phase by </a:t>
                </a:r>
                <a14:m>
                  <m:oMath xmlns:m="http://schemas.openxmlformats.org/officeDocument/2006/math">
                    <m:r>
                      <a:rPr lang="en-US" sz="2400" i="1" smtClean="0">
                        <a:latin typeface="Cambria Math" panose="02040503050406030204" pitchFamily="18" charset="0"/>
                        <a:sym typeface="Symbol" panose="05050102010706020507" pitchFamily="18" charset="2"/>
                      </a:rPr>
                      <m:t></m:t>
                    </m:r>
                    <m:r>
                      <a:rPr lang="en-US" sz="2400" b="0" i="1" smtClean="0">
                        <a:latin typeface="Cambria Math" panose="02040503050406030204" pitchFamily="18" charset="0"/>
                        <a:sym typeface="Symbol" panose="05050102010706020507" pitchFamily="18" charset="2"/>
                      </a:rPr>
                      <m:t>/</m:t>
                    </m:r>
                    <m:r>
                      <a:rPr lang="en-US" sz="2400" b="0" i="1" smtClean="0">
                        <a:latin typeface="Cambria Math" panose="02040503050406030204" pitchFamily="18" charset="0"/>
                        <a:sym typeface="Symbol" panose="05050102010706020507" pitchFamily="18" charset="2"/>
                      </a:rPr>
                      <m:t>2</m:t>
                    </m:r>
                    <m:r>
                      <a:rPr lang="en-US" sz="2400" b="0" i="1" smtClean="0">
                        <a:latin typeface="Cambria Math" panose="02040503050406030204" pitchFamily="18" charset="0"/>
                        <a:sym typeface="Symbol" panose="05050102010706020507" pitchFamily="18" charset="2"/>
                      </a:rPr>
                      <m:t>.</m:t>
                    </m:r>
                  </m:oMath>
                </a14:m>
                <a:endParaRPr lang="en-US" sz="2400" dirty="0">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30630" y="5670594"/>
                <a:ext cx="12061370" cy="830997"/>
              </a:xfrm>
              <a:prstGeom prst="rect">
                <a:avLst/>
              </a:prstGeom>
              <a:blipFill rotWithShape="0">
                <a:blip r:embed="rId3"/>
                <a:stretch>
                  <a:fillRect l="-758" t="-5839" b="-15328"/>
                </a:stretch>
              </a:blipFill>
            </p:spPr>
            <p:txBody>
              <a:bodyPr/>
              <a:lstStyle/>
              <a:p>
                <a:r>
                  <a:rPr lang="en-US">
                    <a:noFill/>
                  </a:rPr>
                  <a:t> </a:t>
                </a:r>
              </a:p>
            </p:txBody>
          </p:sp>
        </mc:Fallback>
      </mc:AlternateContent>
    </p:spTree>
    <p:extLst>
      <p:ext uri="{BB962C8B-B14F-4D97-AF65-F5344CB8AC3E}">
        <p14:creationId xmlns:p14="http://schemas.microsoft.com/office/powerpoint/2010/main" val="2365121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Significance of the two components of the displacement curve (1)</a:t>
            </a:r>
          </a:p>
        </p:txBody>
      </p:sp>
      <p:sp>
        <p:nvSpPr>
          <p:cNvPr id="3" name="Content Placeholder 2"/>
          <p:cNvSpPr>
            <a:spLocks noGrp="1"/>
          </p:cNvSpPr>
          <p:nvPr>
            <p:ph idx="1"/>
          </p:nvPr>
        </p:nvSpPr>
        <p:spPr>
          <a:xfrm>
            <a:off x="329194" y="1848398"/>
            <a:ext cx="11587986"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From the displacement</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expression may be rewritten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Due  to                                                                  and</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displacement is then composed of two terms: </a:t>
            </a:r>
            <a:r>
              <a:rPr lang="en-US" sz="2400" b="1" dirty="0">
                <a:solidFill>
                  <a:srgbClr val="FF0000"/>
                </a:solidFill>
                <a:latin typeface="Times New Roman" panose="02020603050405020304" pitchFamily="18" charset="0"/>
                <a:cs typeface="Times New Roman" panose="02020603050405020304" pitchFamily="18" charset="0"/>
              </a:rPr>
              <a:t>resistive fraction </a:t>
            </a:r>
            <a:r>
              <a:rPr lang="en-US" sz="2400" dirty="0">
                <a:latin typeface="Times New Roman" panose="02020603050405020304" pitchFamily="18" charset="0"/>
                <a:cs typeface="Times New Roman" panose="02020603050405020304" pitchFamily="18" charset="0"/>
              </a:rPr>
              <a:t>and </a:t>
            </a:r>
            <a:r>
              <a:rPr lang="en-US" sz="2400" b="1" dirty="0">
                <a:solidFill>
                  <a:srgbClr val="FF0000"/>
                </a:solidFill>
                <a:latin typeface="Times New Roman" panose="02020603050405020304" pitchFamily="18" charset="0"/>
                <a:cs typeface="Times New Roman" panose="02020603050405020304" pitchFamily="18" charset="0"/>
              </a:rPr>
              <a:t>reactive fraction</a:t>
            </a:r>
            <a:r>
              <a:rPr lang="en-US" sz="2400"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2"/>
          </p:nvPr>
        </p:nvSpPr>
        <p:spPr/>
        <p:txBody>
          <a:bodyPr/>
          <a:lstStyle/>
          <a:p>
            <a:fld id="{9958265C-786B-4D75-BDB8-425DA9EF9926}" type="slidenum">
              <a:rPr lang="en-US" smtClean="0"/>
              <a:t>27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81714169"/>
              </p:ext>
            </p:extLst>
          </p:nvPr>
        </p:nvGraphicFramePr>
        <p:xfrm>
          <a:off x="3395663" y="1698901"/>
          <a:ext cx="2581275" cy="825500"/>
        </p:xfrm>
        <a:graphic>
          <a:graphicData uri="http://schemas.openxmlformats.org/presentationml/2006/ole">
            <mc:AlternateContent xmlns:mc="http://schemas.openxmlformats.org/markup-compatibility/2006">
              <mc:Choice xmlns:v="urn:schemas-microsoft-com:vml" Requires="v">
                <p:oleObj spid="_x0000_s17170" name="Equation" r:id="rId3" imgW="1384200" imgH="444240" progId="Equation.DSMT4">
                  <p:embed/>
                </p:oleObj>
              </mc:Choice>
              <mc:Fallback>
                <p:oleObj name="Equation" r:id="rId3" imgW="1384200" imgH="444240" progId="Equation.DSMT4">
                  <p:embed/>
                  <p:pic>
                    <p:nvPicPr>
                      <p:cNvPr id="0" name=""/>
                      <p:cNvPicPr/>
                      <p:nvPr/>
                    </p:nvPicPr>
                    <p:blipFill>
                      <a:blip r:embed="rId4"/>
                      <a:stretch>
                        <a:fillRect/>
                      </a:stretch>
                    </p:blipFill>
                    <p:spPr>
                      <a:xfrm>
                        <a:off x="3395663" y="1698901"/>
                        <a:ext cx="2581275" cy="825500"/>
                      </a:xfrm>
                      <a:prstGeom prst="rect">
                        <a:avLst/>
                      </a:prstGeom>
                      <a:solidFill>
                        <a:srgbClr val="FFFF00"/>
                      </a:solid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356183881"/>
              </p:ext>
            </p:extLst>
          </p:nvPr>
        </p:nvGraphicFramePr>
        <p:xfrm>
          <a:off x="4999005" y="2638719"/>
          <a:ext cx="6946900" cy="873125"/>
        </p:xfrm>
        <a:graphic>
          <a:graphicData uri="http://schemas.openxmlformats.org/presentationml/2006/ole">
            <mc:AlternateContent xmlns:mc="http://schemas.openxmlformats.org/markup-compatibility/2006">
              <mc:Choice xmlns:v="urn:schemas-microsoft-com:vml" Requires="v">
                <p:oleObj spid="_x0000_s17171" name="Equation" r:id="rId5" imgW="3530520" imgH="444240" progId="Equation.DSMT4">
                  <p:embed/>
                </p:oleObj>
              </mc:Choice>
              <mc:Fallback>
                <p:oleObj name="Equation" r:id="rId5" imgW="3530520" imgH="444240" progId="Equation.DSMT4">
                  <p:embed/>
                  <p:pic>
                    <p:nvPicPr>
                      <p:cNvPr id="0" name=""/>
                      <p:cNvPicPr/>
                      <p:nvPr/>
                    </p:nvPicPr>
                    <p:blipFill>
                      <a:blip r:embed="rId6"/>
                      <a:stretch>
                        <a:fillRect/>
                      </a:stretch>
                    </p:blipFill>
                    <p:spPr>
                      <a:xfrm>
                        <a:off x="4999005" y="2638719"/>
                        <a:ext cx="6946900" cy="8731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496179601"/>
              </p:ext>
            </p:extLst>
          </p:nvPr>
        </p:nvGraphicFramePr>
        <p:xfrm>
          <a:off x="1374775" y="3557588"/>
          <a:ext cx="4803775" cy="919162"/>
        </p:xfrm>
        <a:graphic>
          <a:graphicData uri="http://schemas.openxmlformats.org/presentationml/2006/ole">
            <mc:AlternateContent xmlns:mc="http://schemas.openxmlformats.org/markup-compatibility/2006">
              <mc:Choice xmlns:v="urn:schemas-microsoft-com:vml" Requires="v">
                <p:oleObj spid="_x0000_s17172" name="Equation" r:id="rId7" imgW="2323800" imgH="444240" progId="Equation.DSMT4">
                  <p:embed/>
                </p:oleObj>
              </mc:Choice>
              <mc:Fallback>
                <p:oleObj name="Equation" r:id="rId7" imgW="2323800" imgH="444240" progId="Equation.DSMT4">
                  <p:embed/>
                  <p:pic>
                    <p:nvPicPr>
                      <p:cNvPr id="0" name=""/>
                      <p:cNvPicPr/>
                      <p:nvPr/>
                    </p:nvPicPr>
                    <p:blipFill>
                      <a:blip r:embed="rId8"/>
                      <a:stretch>
                        <a:fillRect/>
                      </a:stretch>
                    </p:blipFill>
                    <p:spPr>
                      <a:xfrm>
                        <a:off x="1374775" y="3557588"/>
                        <a:ext cx="4803775" cy="91916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846835873"/>
              </p:ext>
            </p:extLst>
          </p:nvPr>
        </p:nvGraphicFramePr>
        <p:xfrm>
          <a:off x="7086568" y="3666977"/>
          <a:ext cx="2771775" cy="804862"/>
        </p:xfrm>
        <a:graphic>
          <a:graphicData uri="http://schemas.openxmlformats.org/presentationml/2006/ole">
            <mc:AlternateContent xmlns:mc="http://schemas.openxmlformats.org/markup-compatibility/2006">
              <mc:Choice xmlns:v="urn:schemas-microsoft-com:vml" Requires="v">
                <p:oleObj spid="_x0000_s17173" name="Equation" r:id="rId9" imgW="1485720" imgH="431640" progId="Equation.DSMT4">
                  <p:embed/>
                </p:oleObj>
              </mc:Choice>
              <mc:Fallback>
                <p:oleObj name="Equation" r:id="rId9" imgW="1485720" imgH="431640" progId="Equation.DSMT4">
                  <p:embed/>
                  <p:pic>
                    <p:nvPicPr>
                      <p:cNvPr id="0" name=""/>
                      <p:cNvPicPr/>
                      <p:nvPr/>
                    </p:nvPicPr>
                    <p:blipFill>
                      <a:blip r:embed="rId10"/>
                      <a:stretch>
                        <a:fillRect/>
                      </a:stretch>
                    </p:blipFill>
                    <p:spPr>
                      <a:xfrm>
                        <a:off x="7086568" y="3666977"/>
                        <a:ext cx="2771775" cy="804862"/>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216338578"/>
              </p:ext>
            </p:extLst>
          </p:nvPr>
        </p:nvGraphicFramePr>
        <p:xfrm>
          <a:off x="3552825" y="5245100"/>
          <a:ext cx="4473575" cy="1101725"/>
        </p:xfrm>
        <a:graphic>
          <a:graphicData uri="http://schemas.openxmlformats.org/presentationml/2006/ole">
            <mc:AlternateContent xmlns:mc="http://schemas.openxmlformats.org/markup-compatibility/2006">
              <mc:Choice xmlns:v="urn:schemas-microsoft-com:vml" Requires="v">
                <p:oleObj spid="_x0000_s17174" name="Equation" r:id="rId11" imgW="2273040" imgH="558720" progId="Equation.DSMT4">
                  <p:embed/>
                </p:oleObj>
              </mc:Choice>
              <mc:Fallback>
                <p:oleObj name="Equation" r:id="rId11" imgW="2273040" imgH="558720" progId="Equation.DSMT4">
                  <p:embed/>
                  <p:pic>
                    <p:nvPicPr>
                      <p:cNvPr id="0" name=""/>
                      <p:cNvPicPr/>
                      <p:nvPr/>
                    </p:nvPicPr>
                    <p:blipFill>
                      <a:blip r:embed="rId12"/>
                      <a:stretch>
                        <a:fillRect/>
                      </a:stretch>
                    </p:blipFill>
                    <p:spPr>
                      <a:xfrm>
                        <a:off x="3552825" y="5245100"/>
                        <a:ext cx="4473575" cy="1101725"/>
                      </a:xfrm>
                      <a:prstGeom prst="rect">
                        <a:avLst/>
                      </a:prstGeom>
                    </p:spPr>
                  </p:pic>
                </p:oleObj>
              </mc:Fallback>
            </mc:AlternateContent>
          </a:graphicData>
        </a:graphic>
      </p:graphicFrame>
      <p:sp>
        <p:nvSpPr>
          <p:cNvPr id="5" name="TextBox 4"/>
          <p:cNvSpPr txBox="1"/>
          <p:nvPr/>
        </p:nvSpPr>
        <p:spPr>
          <a:xfrm>
            <a:off x="3776662" y="6459785"/>
            <a:ext cx="1724252" cy="369332"/>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Resistive term</a:t>
            </a:r>
          </a:p>
        </p:txBody>
      </p:sp>
      <p:sp>
        <p:nvSpPr>
          <p:cNvPr id="11" name="TextBox 10"/>
          <p:cNvSpPr txBox="1"/>
          <p:nvPr/>
        </p:nvSpPr>
        <p:spPr>
          <a:xfrm>
            <a:off x="6178550" y="6420704"/>
            <a:ext cx="1724252" cy="369332"/>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Reactive term</a:t>
            </a:r>
          </a:p>
        </p:txBody>
      </p:sp>
    </p:spTree>
    <p:extLst>
      <p:ext uri="{BB962C8B-B14F-4D97-AF65-F5344CB8AC3E}">
        <p14:creationId xmlns:p14="http://schemas.microsoft.com/office/powerpoint/2010/main" val="1167172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2329" y="45444"/>
            <a:ext cx="10058400" cy="1450757"/>
          </a:xfrm>
        </p:spPr>
        <p:txBody>
          <a:bodyPr/>
          <a:lstStyle/>
          <a:p>
            <a:r>
              <a:rPr lang="en-US" b="1" dirty="0">
                <a:latin typeface="Times New Roman" panose="02020603050405020304" pitchFamily="18" charset="0"/>
                <a:cs typeface="Times New Roman" panose="02020603050405020304" pitchFamily="18" charset="0"/>
              </a:rPr>
              <a:t>Significance of the two components of the displacement curve (2)</a:t>
            </a:r>
          </a:p>
        </p:txBody>
      </p:sp>
      <p:sp>
        <p:nvSpPr>
          <p:cNvPr id="3" name="Content Placeholder 2"/>
          <p:cNvSpPr>
            <a:spLocks noGrp="1"/>
          </p:cNvSpPr>
          <p:nvPr>
            <p:ph idx="1"/>
          </p:nvPr>
        </p:nvSpPr>
        <p:spPr>
          <a:xfrm>
            <a:off x="8490294" y="1184223"/>
            <a:ext cx="3471857" cy="4684871"/>
          </a:xfrm>
          <a:solidFill>
            <a:schemeClr val="bg1"/>
          </a:solidFill>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amplitude of the </a:t>
            </a:r>
            <a:r>
              <a:rPr lang="en-US" sz="2400" b="1" dirty="0">
                <a:solidFill>
                  <a:srgbClr val="FF0000"/>
                </a:solidFill>
                <a:latin typeface="Times New Roman" panose="02020603050405020304" pitchFamily="18" charset="0"/>
                <a:cs typeface="Times New Roman" panose="02020603050405020304" pitchFamily="18" charset="0"/>
              </a:rPr>
              <a:t>reactive fraction </a:t>
            </a:r>
            <a:r>
              <a:rPr lang="en-US" sz="2400" dirty="0">
                <a:latin typeface="Times New Roman" panose="02020603050405020304" pitchFamily="18" charset="0"/>
                <a:cs typeface="Times New Roman" panose="02020603050405020304" pitchFamily="18" charset="0"/>
              </a:rPr>
              <a:t>may be written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amplitude of the </a:t>
            </a:r>
            <a:r>
              <a:rPr lang="en-US" sz="2400" b="1" dirty="0">
                <a:solidFill>
                  <a:srgbClr val="FF0000"/>
                </a:solidFill>
                <a:latin typeface="Times New Roman" panose="02020603050405020304" pitchFamily="18" charset="0"/>
                <a:cs typeface="Times New Roman" panose="02020603050405020304" pitchFamily="18" charset="0"/>
              </a:rPr>
              <a:t>resistive fraction </a:t>
            </a:r>
            <a:r>
              <a:rPr lang="en-US" sz="2400" dirty="0">
                <a:latin typeface="Times New Roman" panose="02020603050405020304" pitchFamily="18" charset="0"/>
                <a:cs typeface="Times New Roman" panose="02020603050405020304" pitchFamily="18" charset="0"/>
              </a:rPr>
              <a:t>may be written as </a:t>
            </a:r>
          </a:p>
        </p:txBody>
      </p:sp>
      <p:sp>
        <p:nvSpPr>
          <p:cNvPr id="4" name="Slide Number Placeholder 3"/>
          <p:cNvSpPr>
            <a:spLocks noGrp="1"/>
          </p:cNvSpPr>
          <p:nvPr>
            <p:ph type="sldNum" sz="quarter" idx="12"/>
          </p:nvPr>
        </p:nvSpPr>
        <p:spPr/>
        <p:txBody>
          <a:bodyPr/>
          <a:lstStyle/>
          <a:p>
            <a:fld id="{9958265C-786B-4D75-BDB8-425DA9EF9926}" type="slidenum">
              <a:rPr lang="en-US" smtClean="0"/>
              <a:t>28</a:t>
            </a:fld>
            <a:endParaRPr lang="en-US"/>
          </a:p>
        </p:txBody>
      </p:sp>
      <p:pic>
        <p:nvPicPr>
          <p:cNvPr id="5" name="Picture 4"/>
          <p:cNvPicPr>
            <a:picLocks noChangeAspect="1"/>
          </p:cNvPicPr>
          <p:nvPr/>
        </p:nvPicPr>
        <p:blipFill>
          <a:blip r:embed="rId3"/>
          <a:stretch>
            <a:fillRect/>
          </a:stretch>
        </p:blipFill>
        <p:spPr>
          <a:xfrm>
            <a:off x="0" y="1791547"/>
            <a:ext cx="8055581" cy="4131734"/>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563844285"/>
              </p:ext>
            </p:extLst>
          </p:nvPr>
        </p:nvGraphicFramePr>
        <p:xfrm>
          <a:off x="8331200" y="2205038"/>
          <a:ext cx="3736975" cy="1127125"/>
        </p:xfrm>
        <a:graphic>
          <a:graphicData uri="http://schemas.openxmlformats.org/presentationml/2006/ole">
            <mc:AlternateContent xmlns:mc="http://schemas.openxmlformats.org/markup-compatibility/2006">
              <mc:Choice xmlns:v="urn:schemas-microsoft-com:vml" Requires="v">
                <p:oleObj spid="_x0000_s17720" name="Equation" r:id="rId4" imgW="2234880" imgH="672840" progId="Equation.DSMT4">
                  <p:embed/>
                </p:oleObj>
              </mc:Choice>
              <mc:Fallback>
                <p:oleObj name="Equation" r:id="rId4" imgW="2234880" imgH="672840" progId="Equation.DSMT4">
                  <p:embed/>
                  <p:pic>
                    <p:nvPicPr>
                      <p:cNvPr id="0" name=""/>
                      <p:cNvPicPr/>
                      <p:nvPr/>
                    </p:nvPicPr>
                    <p:blipFill>
                      <a:blip r:embed="rId5"/>
                      <a:stretch>
                        <a:fillRect/>
                      </a:stretch>
                    </p:blipFill>
                    <p:spPr>
                      <a:xfrm>
                        <a:off x="8331200" y="2205038"/>
                        <a:ext cx="3736975" cy="11271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32350373"/>
              </p:ext>
            </p:extLst>
          </p:nvPr>
        </p:nvGraphicFramePr>
        <p:xfrm>
          <a:off x="8426450" y="4922838"/>
          <a:ext cx="3544888" cy="936625"/>
        </p:xfrm>
        <a:graphic>
          <a:graphicData uri="http://schemas.openxmlformats.org/presentationml/2006/ole">
            <mc:AlternateContent xmlns:mc="http://schemas.openxmlformats.org/markup-compatibility/2006">
              <mc:Choice xmlns:v="urn:schemas-microsoft-com:vml" Requires="v">
                <p:oleObj spid="_x0000_s17721" name="Equation" r:id="rId6" imgW="2120760" imgH="558720" progId="Equation.DSMT4">
                  <p:embed/>
                </p:oleObj>
              </mc:Choice>
              <mc:Fallback>
                <p:oleObj name="Equation" r:id="rId6" imgW="2120760" imgH="558720" progId="Equation.DSMT4">
                  <p:embed/>
                  <p:pic>
                    <p:nvPicPr>
                      <p:cNvPr id="0" name=""/>
                      <p:cNvPicPr/>
                      <p:nvPr/>
                    </p:nvPicPr>
                    <p:blipFill>
                      <a:blip r:embed="rId7"/>
                      <a:stretch>
                        <a:fillRect/>
                      </a:stretch>
                    </p:blipFill>
                    <p:spPr>
                      <a:xfrm>
                        <a:off x="8426450" y="4922838"/>
                        <a:ext cx="3544888" cy="936625"/>
                      </a:xfrm>
                      <a:prstGeom prst="rect">
                        <a:avLst/>
                      </a:prstGeom>
                    </p:spPr>
                  </p:pic>
                </p:oleObj>
              </mc:Fallback>
            </mc:AlternateContent>
          </a:graphicData>
        </a:graphic>
      </p:graphicFrame>
      <p:sp>
        <p:nvSpPr>
          <p:cNvPr id="8" name="TextBox 7"/>
          <p:cNvSpPr txBox="1"/>
          <p:nvPr/>
        </p:nvSpPr>
        <p:spPr>
          <a:xfrm>
            <a:off x="5660722" y="3220982"/>
            <a:ext cx="2765727" cy="461665"/>
          </a:xfrm>
          <a:prstGeom prst="rect">
            <a:avLst/>
          </a:prstGeom>
          <a:noFill/>
          <a:ln>
            <a:solidFill>
              <a:srgbClr val="FF0000"/>
            </a:solidFill>
          </a:ln>
        </p:spPr>
        <p:txBody>
          <a:bodyPr wrap="square" rtlCol="0">
            <a:spAutoFit/>
          </a:bodyPr>
          <a:lstStyle/>
          <a:p>
            <a:r>
              <a:rPr lang="en-US" sz="2400" b="1" dirty="0">
                <a:highlight>
                  <a:srgbClr val="FFFF00"/>
                </a:highlight>
                <a:latin typeface="Times New Roman" panose="02020603050405020304" pitchFamily="18" charset="0"/>
                <a:cs typeface="Times New Roman" panose="02020603050405020304" pitchFamily="18" charset="0"/>
              </a:rPr>
              <a:t>Resistive fraction</a:t>
            </a:r>
          </a:p>
        </p:txBody>
      </p:sp>
      <p:sp>
        <p:nvSpPr>
          <p:cNvPr id="9" name="TextBox 8"/>
          <p:cNvSpPr txBox="1"/>
          <p:nvPr/>
        </p:nvSpPr>
        <p:spPr>
          <a:xfrm>
            <a:off x="3092183" y="1783068"/>
            <a:ext cx="2877102" cy="461665"/>
          </a:xfrm>
          <a:prstGeom prst="rect">
            <a:avLst/>
          </a:prstGeom>
          <a:noFill/>
          <a:ln>
            <a:solidFill>
              <a:srgbClr val="FF0000"/>
            </a:solidFill>
          </a:ln>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Reactive fraction</a:t>
            </a:r>
          </a:p>
        </p:txBody>
      </p:sp>
      <p:sp>
        <p:nvSpPr>
          <p:cNvPr id="10" name="Freeform 9"/>
          <p:cNvSpPr/>
          <p:nvPr/>
        </p:nvSpPr>
        <p:spPr>
          <a:xfrm>
            <a:off x="1553029" y="3860801"/>
            <a:ext cx="5312228" cy="1973943"/>
          </a:xfrm>
          <a:custGeom>
            <a:avLst/>
            <a:gdLst>
              <a:gd name="connsiteX0" fmla="*/ 0 w 5312228"/>
              <a:gd name="connsiteY0" fmla="*/ 362857 h 1973943"/>
              <a:gd name="connsiteX1" fmla="*/ 72571 w 5312228"/>
              <a:gd name="connsiteY1" fmla="*/ 391886 h 1973943"/>
              <a:gd name="connsiteX2" fmla="*/ 566057 w 5312228"/>
              <a:gd name="connsiteY2" fmla="*/ 391886 h 1973943"/>
              <a:gd name="connsiteX3" fmla="*/ 609600 w 5312228"/>
              <a:gd name="connsiteY3" fmla="*/ 377371 h 1973943"/>
              <a:gd name="connsiteX4" fmla="*/ 696685 w 5312228"/>
              <a:gd name="connsiteY4" fmla="*/ 319314 h 1973943"/>
              <a:gd name="connsiteX5" fmla="*/ 914400 w 5312228"/>
              <a:gd name="connsiteY5" fmla="*/ 304800 h 1973943"/>
              <a:gd name="connsiteX6" fmla="*/ 1001485 w 5312228"/>
              <a:gd name="connsiteY6" fmla="*/ 290286 h 1973943"/>
              <a:gd name="connsiteX7" fmla="*/ 1088571 w 5312228"/>
              <a:gd name="connsiteY7" fmla="*/ 232228 h 1973943"/>
              <a:gd name="connsiteX8" fmla="*/ 1132114 w 5312228"/>
              <a:gd name="connsiteY8" fmla="*/ 203200 h 1973943"/>
              <a:gd name="connsiteX9" fmla="*/ 1175657 w 5312228"/>
              <a:gd name="connsiteY9" fmla="*/ 174171 h 1973943"/>
              <a:gd name="connsiteX10" fmla="*/ 1262742 w 5312228"/>
              <a:gd name="connsiteY10" fmla="*/ 145143 h 1973943"/>
              <a:gd name="connsiteX11" fmla="*/ 1306285 w 5312228"/>
              <a:gd name="connsiteY11" fmla="*/ 130628 h 1973943"/>
              <a:gd name="connsiteX12" fmla="*/ 1393371 w 5312228"/>
              <a:gd name="connsiteY12" fmla="*/ 87086 h 1973943"/>
              <a:gd name="connsiteX13" fmla="*/ 1436914 w 5312228"/>
              <a:gd name="connsiteY13" fmla="*/ 43543 h 1973943"/>
              <a:gd name="connsiteX14" fmla="*/ 1480457 w 5312228"/>
              <a:gd name="connsiteY14" fmla="*/ 29028 h 1973943"/>
              <a:gd name="connsiteX15" fmla="*/ 1524000 w 5312228"/>
              <a:gd name="connsiteY15" fmla="*/ 0 h 1973943"/>
              <a:gd name="connsiteX16" fmla="*/ 1625600 w 5312228"/>
              <a:gd name="connsiteY16" fmla="*/ 14514 h 1973943"/>
              <a:gd name="connsiteX17" fmla="*/ 1683657 w 5312228"/>
              <a:gd name="connsiteY17" fmla="*/ 29028 h 1973943"/>
              <a:gd name="connsiteX18" fmla="*/ 1886857 w 5312228"/>
              <a:gd name="connsiteY18" fmla="*/ 43543 h 1973943"/>
              <a:gd name="connsiteX19" fmla="*/ 1944914 w 5312228"/>
              <a:gd name="connsiteY19" fmla="*/ 72571 h 1973943"/>
              <a:gd name="connsiteX20" fmla="*/ 1973942 w 5312228"/>
              <a:gd name="connsiteY20" fmla="*/ 116114 h 1973943"/>
              <a:gd name="connsiteX21" fmla="*/ 2104571 w 5312228"/>
              <a:gd name="connsiteY21" fmla="*/ 232228 h 1973943"/>
              <a:gd name="connsiteX22" fmla="*/ 2133600 w 5312228"/>
              <a:gd name="connsiteY22" fmla="*/ 319314 h 1973943"/>
              <a:gd name="connsiteX23" fmla="*/ 2148114 w 5312228"/>
              <a:gd name="connsiteY23" fmla="*/ 362857 h 1973943"/>
              <a:gd name="connsiteX24" fmla="*/ 2177142 w 5312228"/>
              <a:gd name="connsiteY24" fmla="*/ 406400 h 1973943"/>
              <a:gd name="connsiteX25" fmla="*/ 2191657 w 5312228"/>
              <a:gd name="connsiteY25" fmla="*/ 449943 h 1973943"/>
              <a:gd name="connsiteX26" fmla="*/ 2293257 w 5312228"/>
              <a:gd name="connsiteY26" fmla="*/ 566057 h 1973943"/>
              <a:gd name="connsiteX27" fmla="*/ 2351314 w 5312228"/>
              <a:gd name="connsiteY27" fmla="*/ 653143 h 1973943"/>
              <a:gd name="connsiteX28" fmla="*/ 2380342 w 5312228"/>
              <a:gd name="connsiteY28" fmla="*/ 696686 h 1973943"/>
              <a:gd name="connsiteX29" fmla="*/ 2423885 w 5312228"/>
              <a:gd name="connsiteY29" fmla="*/ 725714 h 1973943"/>
              <a:gd name="connsiteX30" fmla="*/ 2481942 w 5312228"/>
              <a:gd name="connsiteY30" fmla="*/ 827314 h 1973943"/>
              <a:gd name="connsiteX31" fmla="*/ 2496457 w 5312228"/>
              <a:gd name="connsiteY31" fmla="*/ 870857 h 1973943"/>
              <a:gd name="connsiteX32" fmla="*/ 2525485 w 5312228"/>
              <a:gd name="connsiteY32" fmla="*/ 914400 h 1973943"/>
              <a:gd name="connsiteX33" fmla="*/ 2540000 w 5312228"/>
              <a:gd name="connsiteY33" fmla="*/ 957943 h 1973943"/>
              <a:gd name="connsiteX34" fmla="*/ 2569028 w 5312228"/>
              <a:gd name="connsiteY34" fmla="*/ 1001486 h 1973943"/>
              <a:gd name="connsiteX35" fmla="*/ 2685142 w 5312228"/>
              <a:gd name="connsiteY35" fmla="*/ 1175657 h 1973943"/>
              <a:gd name="connsiteX36" fmla="*/ 2728685 w 5312228"/>
              <a:gd name="connsiteY36" fmla="*/ 1190171 h 1973943"/>
              <a:gd name="connsiteX37" fmla="*/ 2772228 w 5312228"/>
              <a:gd name="connsiteY37" fmla="*/ 1233714 h 1973943"/>
              <a:gd name="connsiteX38" fmla="*/ 2801257 w 5312228"/>
              <a:gd name="connsiteY38" fmla="*/ 1320800 h 1973943"/>
              <a:gd name="connsiteX39" fmla="*/ 2888342 w 5312228"/>
              <a:gd name="connsiteY39" fmla="*/ 1465943 h 1973943"/>
              <a:gd name="connsiteX40" fmla="*/ 2931885 w 5312228"/>
              <a:gd name="connsiteY40" fmla="*/ 1494971 h 1973943"/>
              <a:gd name="connsiteX41" fmla="*/ 2960914 w 5312228"/>
              <a:gd name="connsiteY41" fmla="*/ 1582057 h 1973943"/>
              <a:gd name="connsiteX42" fmla="*/ 3004457 w 5312228"/>
              <a:gd name="connsiteY42" fmla="*/ 1640114 h 1973943"/>
              <a:gd name="connsiteX43" fmla="*/ 3033485 w 5312228"/>
              <a:gd name="connsiteY43" fmla="*/ 1683657 h 1973943"/>
              <a:gd name="connsiteX44" fmla="*/ 3077028 w 5312228"/>
              <a:gd name="connsiteY44" fmla="*/ 1727200 h 1973943"/>
              <a:gd name="connsiteX45" fmla="*/ 3106057 w 5312228"/>
              <a:gd name="connsiteY45" fmla="*/ 1770743 h 1973943"/>
              <a:gd name="connsiteX46" fmla="*/ 3193142 w 5312228"/>
              <a:gd name="connsiteY46" fmla="*/ 1828800 h 1973943"/>
              <a:gd name="connsiteX47" fmla="*/ 3236685 w 5312228"/>
              <a:gd name="connsiteY47" fmla="*/ 1872343 h 1973943"/>
              <a:gd name="connsiteX48" fmla="*/ 3280228 w 5312228"/>
              <a:gd name="connsiteY48" fmla="*/ 1901371 h 1973943"/>
              <a:gd name="connsiteX49" fmla="*/ 3439885 w 5312228"/>
              <a:gd name="connsiteY49" fmla="*/ 1973943 h 1973943"/>
              <a:gd name="connsiteX50" fmla="*/ 3541485 w 5312228"/>
              <a:gd name="connsiteY50" fmla="*/ 1959428 h 1973943"/>
              <a:gd name="connsiteX51" fmla="*/ 3628571 w 5312228"/>
              <a:gd name="connsiteY51" fmla="*/ 1930400 h 1973943"/>
              <a:gd name="connsiteX52" fmla="*/ 3744685 w 5312228"/>
              <a:gd name="connsiteY52" fmla="*/ 1915886 h 1973943"/>
              <a:gd name="connsiteX53" fmla="*/ 3759200 w 5312228"/>
              <a:gd name="connsiteY53" fmla="*/ 1872343 h 1973943"/>
              <a:gd name="connsiteX54" fmla="*/ 3846285 w 5312228"/>
              <a:gd name="connsiteY54" fmla="*/ 1843314 h 1973943"/>
              <a:gd name="connsiteX55" fmla="*/ 3889828 w 5312228"/>
              <a:gd name="connsiteY55" fmla="*/ 1828800 h 1973943"/>
              <a:gd name="connsiteX56" fmla="*/ 4368800 w 5312228"/>
              <a:gd name="connsiteY56" fmla="*/ 1814286 h 1973943"/>
              <a:gd name="connsiteX57" fmla="*/ 4455885 w 5312228"/>
              <a:gd name="connsiteY57" fmla="*/ 1770743 h 1973943"/>
              <a:gd name="connsiteX58" fmla="*/ 4513942 w 5312228"/>
              <a:gd name="connsiteY58" fmla="*/ 1756228 h 1973943"/>
              <a:gd name="connsiteX59" fmla="*/ 4601028 w 5312228"/>
              <a:gd name="connsiteY59" fmla="*/ 1727200 h 1973943"/>
              <a:gd name="connsiteX60" fmla="*/ 4673600 w 5312228"/>
              <a:gd name="connsiteY60" fmla="*/ 1712686 h 1973943"/>
              <a:gd name="connsiteX61" fmla="*/ 4760685 w 5312228"/>
              <a:gd name="connsiteY61" fmla="*/ 1683657 h 1973943"/>
              <a:gd name="connsiteX62" fmla="*/ 4804228 w 5312228"/>
              <a:gd name="connsiteY62" fmla="*/ 1669143 h 1973943"/>
              <a:gd name="connsiteX63" fmla="*/ 4862285 w 5312228"/>
              <a:gd name="connsiteY63" fmla="*/ 1654628 h 1973943"/>
              <a:gd name="connsiteX64" fmla="*/ 4905828 w 5312228"/>
              <a:gd name="connsiteY64" fmla="*/ 1640114 h 1973943"/>
              <a:gd name="connsiteX65" fmla="*/ 4978400 w 5312228"/>
              <a:gd name="connsiteY65" fmla="*/ 1625600 h 1973943"/>
              <a:gd name="connsiteX66" fmla="*/ 5065485 w 5312228"/>
              <a:gd name="connsiteY66" fmla="*/ 1596571 h 1973943"/>
              <a:gd name="connsiteX67" fmla="*/ 5239657 w 5312228"/>
              <a:gd name="connsiteY67" fmla="*/ 1582057 h 1973943"/>
              <a:gd name="connsiteX68" fmla="*/ 5283200 w 5312228"/>
              <a:gd name="connsiteY68" fmla="*/ 1553028 h 1973943"/>
              <a:gd name="connsiteX69" fmla="*/ 5297714 w 5312228"/>
              <a:gd name="connsiteY69" fmla="*/ 1509486 h 1973943"/>
              <a:gd name="connsiteX70" fmla="*/ 5312228 w 5312228"/>
              <a:gd name="connsiteY70" fmla="*/ 1480457 h 197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12228" h="1973943">
                <a:moveTo>
                  <a:pt x="0" y="362857"/>
                </a:moveTo>
                <a:cubicBezTo>
                  <a:pt x="24190" y="372533"/>
                  <a:pt x="46779" y="388201"/>
                  <a:pt x="72571" y="391886"/>
                </a:cubicBezTo>
                <a:cubicBezTo>
                  <a:pt x="262539" y="419024"/>
                  <a:pt x="372774" y="402624"/>
                  <a:pt x="566057" y="391886"/>
                </a:cubicBezTo>
                <a:cubicBezTo>
                  <a:pt x="580571" y="387048"/>
                  <a:pt x="596226" y="384801"/>
                  <a:pt x="609600" y="377371"/>
                </a:cubicBezTo>
                <a:cubicBezTo>
                  <a:pt x="640097" y="360428"/>
                  <a:pt x="661874" y="321635"/>
                  <a:pt x="696685" y="319314"/>
                </a:cubicBezTo>
                <a:lnTo>
                  <a:pt x="914400" y="304800"/>
                </a:lnTo>
                <a:cubicBezTo>
                  <a:pt x="943428" y="299962"/>
                  <a:pt x="974320" y="301605"/>
                  <a:pt x="1001485" y="290286"/>
                </a:cubicBezTo>
                <a:cubicBezTo>
                  <a:pt x="1033689" y="276867"/>
                  <a:pt x="1059542" y="251581"/>
                  <a:pt x="1088571" y="232228"/>
                </a:cubicBezTo>
                <a:lnTo>
                  <a:pt x="1132114" y="203200"/>
                </a:lnTo>
                <a:cubicBezTo>
                  <a:pt x="1146628" y="193524"/>
                  <a:pt x="1159108" y="179687"/>
                  <a:pt x="1175657" y="174171"/>
                </a:cubicBezTo>
                <a:lnTo>
                  <a:pt x="1262742" y="145143"/>
                </a:lnTo>
                <a:cubicBezTo>
                  <a:pt x="1277256" y="140305"/>
                  <a:pt x="1293555" y="139115"/>
                  <a:pt x="1306285" y="130628"/>
                </a:cubicBezTo>
                <a:cubicBezTo>
                  <a:pt x="1362558" y="93114"/>
                  <a:pt x="1333279" y="107116"/>
                  <a:pt x="1393371" y="87086"/>
                </a:cubicBezTo>
                <a:cubicBezTo>
                  <a:pt x="1407885" y="72572"/>
                  <a:pt x="1419835" y="54929"/>
                  <a:pt x="1436914" y="43543"/>
                </a:cubicBezTo>
                <a:cubicBezTo>
                  <a:pt x="1449644" y="35056"/>
                  <a:pt x="1466773" y="35870"/>
                  <a:pt x="1480457" y="29028"/>
                </a:cubicBezTo>
                <a:cubicBezTo>
                  <a:pt x="1496059" y="21227"/>
                  <a:pt x="1509486" y="9676"/>
                  <a:pt x="1524000" y="0"/>
                </a:cubicBezTo>
                <a:cubicBezTo>
                  <a:pt x="1557867" y="4838"/>
                  <a:pt x="1591941" y="8394"/>
                  <a:pt x="1625600" y="14514"/>
                </a:cubicBezTo>
                <a:cubicBezTo>
                  <a:pt x="1645226" y="18082"/>
                  <a:pt x="1663831" y="26825"/>
                  <a:pt x="1683657" y="29028"/>
                </a:cubicBezTo>
                <a:cubicBezTo>
                  <a:pt x="1751148" y="36527"/>
                  <a:pt x="1819124" y="38705"/>
                  <a:pt x="1886857" y="43543"/>
                </a:cubicBezTo>
                <a:cubicBezTo>
                  <a:pt x="1906209" y="53219"/>
                  <a:pt x="1928292" y="58720"/>
                  <a:pt x="1944914" y="72571"/>
                </a:cubicBezTo>
                <a:cubicBezTo>
                  <a:pt x="1958315" y="83738"/>
                  <a:pt x="1962353" y="103076"/>
                  <a:pt x="1973942" y="116114"/>
                </a:cubicBezTo>
                <a:cubicBezTo>
                  <a:pt x="2046248" y="197459"/>
                  <a:pt x="2038391" y="188109"/>
                  <a:pt x="2104571" y="232228"/>
                </a:cubicBezTo>
                <a:lnTo>
                  <a:pt x="2133600" y="319314"/>
                </a:lnTo>
                <a:cubicBezTo>
                  <a:pt x="2138438" y="333828"/>
                  <a:pt x="2139628" y="350127"/>
                  <a:pt x="2148114" y="362857"/>
                </a:cubicBezTo>
                <a:cubicBezTo>
                  <a:pt x="2157790" y="377371"/>
                  <a:pt x="2169341" y="390798"/>
                  <a:pt x="2177142" y="406400"/>
                </a:cubicBezTo>
                <a:cubicBezTo>
                  <a:pt x="2183984" y="420084"/>
                  <a:pt x="2184227" y="436569"/>
                  <a:pt x="2191657" y="449943"/>
                </a:cubicBezTo>
                <a:cubicBezTo>
                  <a:pt x="2241461" y="539590"/>
                  <a:pt x="2229650" y="523652"/>
                  <a:pt x="2293257" y="566057"/>
                </a:cubicBezTo>
                <a:lnTo>
                  <a:pt x="2351314" y="653143"/>
                </a:lnTo>
                <a:cubicBezTo>
                  <a:pt x="2360990" y="667657"/>
                  <a:pt x="2365828" y="687010"/>
                  <a:pt x="2380342" y="696686"/>
                </a:cubicBezTo>
                <a:lnTo>
                  <a:pt x="2423885" y="725714"/>
                </a:lnTo>
                <a:cubicBezTo>
                  <a:pt x="2457166" y="825551"/>
                  <a:pt x="2411645" y="704294"/>
                  <a:pt x="2481942" y="827314"/>
                </a:cubicBezTo>
                <a:cubicBezTo>
                  <a:pt x="2489533" y="840598"/>
                  <a:pt x="2489615" y="857173"/>
                  <a:pt x="2496457" y="870857"/>
                </a:cubicBezTo>
                <a:cubicBezTo>
                  <a:pt x="2504258" y="886459"/>
                  <a:pt x="2517684" y="898798"/>
                  <a:pt x="2525485" y="914400"/>
                </a:cubicBezTo>
                <a:cubicBezTo>
                  <a:pt x="2532327" y="928084"/>
                  <a:pt x="2533158" y="944259"/>
                  <a:pt x="2540000" y="957943"/>
                </a:cubicBezTo>
                <a:cubicBezTo>
                  <a:pt x="2547801" y="973545"/>
                  <a:pt x="2561943" y="985546"/>
                  <a:pt x="2569028" y="1001486"/>
                </a:cubicBezTo>
                <a:cubicBezTo>
                  <a:pt x="2599290" y="1069575"/>
                  <a:pt x="2592184" y="1144672"/>
                  <a:pt x="2685142" y="1175657"/>
                </a:cubicBezTo>
                <a:lnTo>
                  <a:pt x="2728685" y="1190171"/>
                </a:lnTo>
                <a:cubicBezTo>
                  <a:pt x="2743199" y="1204685"/>
                  <a:pt x="2762259" y="1215771"/>
                  <a:pt x="2772228" y="1233714"/>
                </a:cubicBezTo>
                <a:cubicBezTo>
                  <a:pt x="2787088" y="1260462"/>
                  <a:pt x="2787573" y="1293431"/>
                  <a:pt x="2801257" y="1320800"/>
                </a:cubicBezTo>
                <a:cubicBezTo>
                  <a:pt x="2818732" y="1355751"/>
                  <a:pt x="2862070" y="1448428"/>
                  <a:pt x="2888342" y="1465943"/>
                </a:cubicBezTo>
                <a:lnTo>
                  <a:pt x="2931885" y="1494971"/>
                </a:lnTo>
                <a:cubicBezTo>
                  <a:pt x="2941561" y="1524000"/>
                  <a:pt x="2942555" y="1557578"/>
                  <a:pt x="2960914" y="1582057"/>
                </a:cubicBezTo>
                <a:cubicBezTo>
                  <a:pt x="2975428" y="1601409"/>
                  <a:pt x="2990397" y="1620429"/>
                  <a:pt x="3004457" y="1640114"/>
                </a:cubicBezTo>
                <a:cubicBezTo>
                  <a:pt x="3014596" y="1654309"/>
                  <a:pt x="3022318" y="1670256"/>
                  <a:pt x="3033485" y="1683657"/>
                </a:cubicBezTo>
                <a:cubicBezTo>
                  <a:pt x="3046626" y="1699426"/>
                  <a:pt x="3063887" y="1711431"/>
                  <a:pt x="3077028" y="1727200"/>
                </a:cubicBezTo>
                <a:cubicBezTo>
                  <a:pt x="3088195" y="1740601"/>
                  <a:pt x="3092929" y="1759256"/>
                  <a:pt x="3106057" y="1770743"/>
                </a:cubicBezTo>
                <a:cubicBezTo>
                  <a:pt x="3132313" y="1793717"/>
                  <a:pt x="3168473" y="1804131"/>
                  <a:pt x="3193142" y="1828800"/>
                </a:cubicBezTo>
                <a:cubicBezTo>
                  <a:pt x="3207656" y="1843314"/>
                  <a:pt x="3220916" y="1859202"/>
                  <a:pt x="3236685" y="1872343"/>
                </a:cubicBezTo>
                <a:cubicBezTo>
                  <a:pt x="3250086" y="1883510"/>
                  <a:pt x="3264914" y="1893018"/>
                  <a:pt x="3280228" y="1901371"/>
                </a:cubicBezTo>
                <a:cubicBezTo>
                  <a:pt x="3382212" y="1956998"/>
                  <a:pt x="3365124" y="1949021"/>
                  <a:pt x="3439885" y="1973943"/>
                </a:cubicBezTo>
                <a:cubicBezTo>
                  <a:pt x="3473752" y="1969105"/>
                  <a:pt x="3508151" y="1967121"/>
                  <a:pt x="3541485" y="1959428"/>
                </a:cubicBezTo>
                <a:cubicBezTo>
                  <a:pt x="3571300" y="1952548"/>
                  <a:pt x="3598208" y="1934195"/>
                  <a:pt x="3628571" y="1930400"/>
                </a:cubicBezTo>
                <a:lnTo>
                  <a:pt x="3744685" y="1915886"/>
                </a:lnTo>
                <a:cubicBezTo>
                  <a:pt x="3749523" y="1901372"/>
                  <a:pt x="3746750" y="1881236"/>
                  <a:pt x="3759200" y="1872343"/>
                </a:cubicBezTo>
                <a:cubicBezTo>
                  <a:pt x="3784099" y="1854558"/>
                  <a:pt x="3817257" y="1852990"/>
                  <a:pt x="3846285" y="1843314"/>
                </a:cubicBezTo>
                <a:cubicBezTo>
                  <a:pt x="3860799" y="1838476"/>
                  <a:pt x="3874536" y="1829263"/>
                  <a:pt x="3889828" y="1828800"/>
                </a:cubicBezTo>
                <a:lnTo>
                  <a:pt x="4368800" y="1814286"/>
                </a:lnTo>
                <a:cubicBezTo>
                  <a:pt x="4552295" y="1753117"/>
                  <a:pt x="4258908" y="1855162"/>
                  <a:pt x="4455885" y="1770743"/>
                </a:cubicBezTo>
                <a:cubicBezTo>
                  <a:pt x="4474220" y="1762885"/>
                  <a:pt x="4494835" y="1761960"/>
                  <a:pt x="4513942" y="1756228"/>
                </a:cubicBezTo>
                <a:cubicBezTo>
                  <a:pt x="4543250" y="1747435"/>
                  <a:pt x="4571023" y="1733201"/>
                  <a:pt x="4601028" y="1727200"/>
                </a:cubicBezTo>
                <a:cubicBezTo>
                  <a:pt x="4625219" y="1722362"/>
                  <a:pt x="4649800" y="1719177"/>
                  <a:pt x="4673600" y="1712686"/>
                </a:cubicBezTo>
                <a:cubicBezTo>
                  <a:pt x="4703120" y="1704635"/>
                  <a:pt x="4731657" y="1693333"/>
                  <a:pt x="4760685" y="1683657"/>
                </a:cubicBezTo>
                <a:cubicBezTo>
                  <a:pt x="4775199" y="1678819"/>
                  <a:pt x="4789385" y="1672854"/>
                  <a:pt x="4804228" y="1669143"/>
                </a:cubicBezTo>
                <a:cubicBezTo>
                  <a:pt x="4823580" y="1664305"/>
                  <a:pt x="4843105" y="1660108"/>
                  <a:pt x="4862285" y="1654628"/>
                </a:cubicBezTo>
                <a:cubicBezTo>
                  <a:pt x="4876996" y="1650425"/>
                  <a:pt x="4890985" y="1643825"/>
                  <a:pt x="4905828" y="1640114"/>
                </a:cubicBezTo>
                <a:cubicBezTo>
                  <a:pt x="4929761" y="1634131"/>
                  <a:pt x="4954600" y="1632091"/>
                  <a:pt x="4978400" y="1625600"/>
                </a:cubicBezTo>
                <a:cubicBezTo>
                  <a:pt x="5007920" y="1617549"/>
                  <a:pt x="5034992" y="1599112"/>
                  <a:pt x="5065485" y="1596571"/>
                </a:cubicBezTo>
                <a:lnTo>
                  <a:pt x="5239657" y="1582057"/>
                </a:lnTo>
                <a:cubicBezTo>
                  <a:pt x="5254171" y="1572381"/>
                  <a:pt x="5272303" y="1566650"/>
                  <a:pt x="5283200" y="1553028"/>
                </a:cubicBezTo>
                <a:cubicBezTo>
                  <a:pt x="5292757" y="1541081"/>
                  <a:pt x="5292032" y="1523691"/>
                  <a:pt x="5297714" y="1509486"/>
                </a:cubicBezTo>
                <a:cubicBezTo>
                  <a:pt x="5301732" y="1499441"/>
                  <a:pt x="5307390" y="1490133"/>
                  <a:pt x="5312228" y="1480457"/>
                </a:cubicBezTo>
              </a:path>
            </a:pathLst>
          </a:cu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1" name="Freeform 10"/>
          <p:cNvSpPr/>
          <p:nvPr/>
        </p:nvSpPr>
        <p:spPr>
          <a:xfrm>
            <a:off x="1538514" y="2902857"/>
            <a:ext cx="4847772" cy="2148114"/>
          </a:xfrm>
          <a:custGeom>
            <a:avLst/>
            <a:gdLst>
              <a:gd name="connsiteX0" fmla="*/ 0 w 4847772"/>
              <a:gd name="connsiteY0" fmla="*/ 2133600 h 2148114"/>
              <a:gd name="connsiteX1" fmla="*/ 72572 w 4847772"/>
              <a:gd name="connsiteY1" fmla="*/ 2148114 h 2148114"/>
              <a:gd name="connsiteX2" fmla="*/ 159657 w 4847772"/>
              <a:gd name="connsiteY2" fmla="*/ 2133600 h 2148114"/>
              <a:gd name="connsiteX3" fmla="*/ 275772 w 4847772"/>
              <a:gd name="connsiteY3" fmla="*/ 2104572 h 2148114"/>
              <a:gd name="connsiteX4" fmla="*/ 362857 w 4847772"/>
              <a:gd name="connsiteY4" fmla="*/ 2046514 h 2148114"/>
              <a:gd name="connsiteX5" fmla="*/ 508000 w 4847772"/>
              <a:gd name="connsiteY5" fmla="*/ 2002972 h 2148114"/>
              <a:gd name="connsiteX6" fmla="*/ 595086 w 4847772"/>
              <a:gd name="connsiteY6" fmla="*/ 1973943 h 2148114"/>
              <a:gd name="connsiteX7" fmla="*/ 711200 w 4847772"/>
              <a:gd name="connsiteY7" fmla="*/ 1944914 h 2148114"/>
              <a:gd name="connsiteX8" fmla="*/ 783772 w 4847772"/>
              <a:gd name="connsiteY8" fmla="*/ 1886857 h 2148114"/>
              <a:gd name="connsiteX9" fmla="*/ 812800 w 4847772"/>
              <a:gd name="connsiteY9" fmla="*/ 1843314 h 2148114"/>
              <a:gd name="connsiteX10" fmla="*/ 943429 w 4847772"/>
              <a:gd name="connsiteY10" fmla="*/ 1799772 h 2148114"/>
              <a:gd name="connsiteX11" fmla="*/ 1016000 w 4847772"/>
              <a:gd name="connsiteY11" fmla="*/ 1727200 h 2148114"/>
              <a:gd name="connsiteX12" fmla="*/ 1059543 w 4847772"/>
              <a:gd name="connsiteY12" fmla="*/ 1698172 h 2148114"/>
              <a:gd name="connsiteX13" fmla="*/ 1103086 w 4847772"/>
              <a:gd name="connsiteY13" fmla="*/ 1654629 h 2148114"/>
              <a:gd name="connsiteX14" fmla="*/ 1190172 w 4847772"/>
              <a:gd name="connsiteY14" fmla="*/ 1596572 h 2148114"/>
              <a:gd name="connsiteX15" fmla="*/ 1233715 w 4847772"/>
              <a:gd name="connsiteY15" fmla="*/ 1567543 h 2148114"/>
              <a:gd name="connsiteX16" fmla="*/ 1277257 w 4847772"/>
              <a:gd name="connsiteY16" fmla="*/ 1553029 h 2148114"/>
              <a:gd name="connsiteX17" fmla="*/ 1364343 w 4847772"/>
              <a:gd name="connsiteY17" fmla="*/ 1494972 h 2148114"/>
              <a:gd name="connsiteX18" fmla="*/ 1407886 w 4847772"/>
              <a:gd name="connsiteY18" fmla="*/ 1451429 h 2148114"/>
              <a:gd name="connsiteX19" fmla="*/ 1494972 w 4847772"/>
              <a:gd name="connsiteY19" fmla="*/ 1393372 h 2148114"/>
              <a:gd name="connsiteX20" fmla="*/ 1538515 w 4847772"/>
              <a:gd name="connsiteY20" fmla="*/ 1364343 h 2148114"/>
              <a:gd name="connsiteX21" fmla="*/ 1611086 w 4847772"/>
              <a:gd name="connsiteY21" fmla="*/ 1277257 h 2148114"/>
              <a:gd name="connsiteX22" fmla="*/ 1683657 w 4847772"/>
              <a:gd name="connsiteY22" fmla="*/ 1190172 h 2148114"/>
              <a:gd name="connsiteX23" fmla="*/ 1727200 w 4847772"/>
              <a:gd name="connsiteY23" fmla="*/ 1059543 h 2148114"/>
              <a:gd name="connsiteX24" fmla="*/ 1741715 w 4847772"/>
              <a:gd name="connsiteY24" fmla="*/ 1016000 h 2148114"/>
              <a:gd name="connsiteX25" fmla="*/ 1828800 w 4847772"/>
              <a:gd name="connsiteY25" fmla="*/ 885372 h 2148114"/>
              <a:gd name="connsiteX26" fmla="*/ 1857829 w 4847772"/>
              <a:gd name="connsiteY26" fmla="*/ 841829 h 2148114"/>
              <a:gd name="connsiteX27" fmla="*/ 1886857 w 4847772"/>
              <a:gd name="connsiteY27" fmla="*/ 798286 h 2148114"/>
              <a:gd name="connsiteX28" fmla="*/ 1930400 w 4847772"/>
              <a:gd name="connsiteY28" fmla="*/ 754743 h 2148114"/>
              <a:gd name="connsiteX29" fmla="*/ 1973943 w 4847772"/>
              <a:gd name="connsiteY29" fmla="*/ 725714 h 2148114"/>
              <a:gd name="connsiteX30" fmla="*/ 2032000 w 4847772"/>
              <a:gd name="connsiteY30" fmla="*/ 638629 h 2148114"/>
              <a:gd name="connsiteX31" fmla="*/ 2090057 w 4847772"/>
              <a:gd name="connsiteY31" fmla="*/ 551543 h 2148114"/>
              <a:gd name="connsiteX32" fmla="*/ 2148115 w 4847772"/>
              <a:gd name="connsiteY32" fmla="*/ 464457 h 2148114"/>
              <a:gd name="connsiteX33" fmla="*/ 2177143 w 4847772"/>
              <a:gd name="connsiteY33" fmla="*/ 420914 h 2148114"/>
              <a:gd name="connsiteX34" fmla="*/ 2220686 w 4847772"/>
              <a:gd name="connsiteY34" fmla="*/ 362857 h 2148114"/>
              <a:gd name="connsiteX35" fmla="*/ 2249715 w 4847772"/>
              <a:gd name="connsiteY35" fmla="*/ 275772 h 2148114"/>
              <a:gd name="connsiteX36" fmla="*/ 2322286 w 4847772"/>
              <a:gd name="connsiteY36" fmla="*/ 145143 h 2148114"/>
              <a:gd name="connsiteX37" fmla="*/ 2365829 w 4847772"/>
              <a:gd name="connsiteY37" fmla="*/ 116114 h 2148114"/>
              <a:gd name="connsiteX38" fmla="*/ 2380343 w 4847772"/>
              <a:gd name="connsiteY38" fmla="*/ 72572 h 2148114"/>
              <a:gd name="connsiteX39" fmla="*/ 2510972 w 4847772"/>
              <a:gd name="connsiteY39" fmla="*/ 0 h 2148114"/>
              <a:gd name="connsiteX40" fmla="*/ 2786743 w 4847772"/>
              <a:gd name="connsiteY40" fmla="*/ 29029 h 2148114"/>
              <a:gd name="connsiteX41" fmla="*/ 2859315 w 4847772"/>
              <a:gd name="connsiteY41" fmla="*/ 116114 h 2148114"/>
              <a:gd name="connsiteX42" fmla="*/ 2917372 w 4847772"/>
              <a:gd name="connsiteY42" fmla="*/ 159657 h 2148114"/>
              <a:gd name="connsiteX43" fmla="*/ 2960915 w 4847772"/>
              <a:gd name="connsiteY43" fmla="*/ 246743 h 2148114"/>
              <a:gd name="connsiteX44" fmla="*/ 3004457 w 4847772"/>
              <a:gd name="connsiteY44" fmla="*/ 290286 h 2148114"/>
              <a:gd name="connsiteX45" fmla="*/ 3106057 w 4847772"/>
              <a:gd name="connsiteY45" fmla="*/ 406400 h 2148114"/>
              <a:gd name="connsiteX46" fmla="*/ 3135086 w 4847772"/>
              <a:gd name="connsiteY46" fmla="*/ 449943 h 2148114"/>
              <a:gd name="connsiteX47" fmla="*/ 3164115 w 4847772"/>
              <a:gd name="connsiteY47" fmla="*/ 508000 h 2148114"/>
              <a:gd name="connsiteX48" fmla="*/ 3207657 w 4847772"/>
              <a:gd name="connsiteY48" fmla="*/ 537029 h 2148114"/>
              <a:gd name="connsiteX49" fmla="*/ 3265715 w 4847772"/>
              <a:gd name="connsiteY49" fmla="*/ 624114 h 2148114"/>
              <a:gd name="connsiteX50" fmla="*/ 3280229 w 4847772"/>
              <a:gd name="connsiteY50" fmla="*/ 667657 h 2148114"/>
              <a:gd name="connsiteX51" fmla="*/ 3352800 w 4847772"/>
              <a:gd name="connsiteY51" fmla="*/ 754743 h 2148114"/>
              <a:gd name="connsiteX52" fmla="*/ 3425372 w 4847772"/>
              <a:gd name="connsiteY52" fmla="*/ 827314 h 2148114"/>
              <a:gd name="connsiteX53" fmla="*/ 3439886 w 4847772"/>
              <a:gd name="connsiteY53" fmla="*/ 870857 h 2148114"/>
              <a:gd name="connsiteX54" fmla="*/ 3483429 w 4847772"/>
              <a:gd name="connsiteY54" fmla="*/ 899886 h 2148114"/>
              <a:gd name="connsiteX55" fmla="*/ 3570515 w 4847772"/>
              <a:gd name="connsiteY55" fmla="*/ 986972 h 2148114"/>
              <a:gd name="connsiteX56" fmla="*/ 3628572 w 4847772"/>
              <a:gd name="connsiteY56" fmla="*/ 1074057 h 2148114"/>
              <a:gd name="connsiteX57" fmla="*/ 3657600 w 4847772"/>
              <a:gd name="connsiteY57" fmla="*/ 1117600 h 2148114"/>
              <a:gd name="connsiteX58" fmla="*/ 3686629 w 4847772"/>
              <a:gd name="connsiteY58" fmla="*/ 1219200 h 2148114"/>
              <a:gd name="connsiteX59" fmla="*/ 3715657 w 4847772"/>
              <a:gd name="connsiteY59" fmla="*/ 1262743 h 2148114"/>
              <a:gd name="connsiteX60" fmla="*/ 3730172 w 4847772"/>
              <a:gd name="connsiteY60" fmla="*/ 1306286 h 2148114"/>
              <a:gd name="connsiteX61" fmla="*/ 3773715 w 4847772"/>
              <a:gd name="connsiteY61" fmla="*/ 1349829 h 2148114"/>
              <a:gd name="connsiteX62" fmla="*/ 3875315 w 4847772"/>
              <a:gd name="connsiteY62" fmla="*/ 1465943 h 2148114"/>
              <a:gd name="connsiteX63" fmla="*/ 3976915 w 4847772"/>
              <a:gd name="connsiteY63" fmla="*/ 1567543 h 2148114"/>
              <a:gd name="connsiteX64" fmla="*/ 4020457 w 4847772"/>
              <a:gd name="connsiteY64" fmla="*/ 1596572 h 2148114"/>
              <a:gd name="connsiteX65" fmla="*/ 4107543 w 4847772"/>
              <a:gd name="connsiteY65" fmla="*/ 1625600 h 2148114"/>
              <a:gd name="connsiteX66" fmla="*/ 4194629 w 4847772"/>
              <a:gd name="connsiteY66" fmla="*/ 1683657 h 2148114"/>
              <a:gd name="connsiteX67" fmla="*/ 4281715 w 4847772"/>
              <a:gd name="connsiteY67" fmla="*/ 1756229 h 2148114"/>
              <a:gd name="connsiteX68" fmla="*/ 4310743 w 4847772"/>
              <a:gd name="connsiteY68" fmla="*/ 1799772 h 2148114"/>
              <a:gd name="connsiteX69" fmla="*/ 4354286 w 4847772"/>
              <a:gd name="connsiteY69" fmla="*/ 1828800 h 2148114"/>
              <a:gd name="connsiteX70" fmla="*/ 4455886 w 4847772"/>
              <a:gd name="connsiteY70" fmla="*/ 1872343 h 2148114"/>
              <a:gd name="connsiteX71" fmla="*/ 4542972 w 4847772"/>
              <a:gd name="connsiteY71" fmla="*/ 1959429 h 2148114"/>
              <a:gd name="connsiteX72" fmla="*/ 4673600 w 4847772"/>
              <a:gd name="connsiteY72" fmla="*/ 2002972 h 2148114"/>
              <a:gd name="connsiteX73" fmla="*/ 4717143 w 4847772"/>
              <a:gd name="connsiteY73" fmla="*/ 2017486 h 2148114"/>
              <a:gd name="connsiteX74" fmla="*/ 4847772 w 4847772"/>
              <a:gd name="connsiteY74" fmla="*/ 2032000 h 214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847772" h="2148114">
                <a:moveTo>
                  <a:pt x="0" y="2133600"/>
                </a:moveTo>
                <a:cubicBezTo>
                  <a:pt x="24191" y="2138438"/>
                  <a:pt x="47902" y="2148114"/>
                  <a:pt x="72572" y="2148114"/>
                </a:cubicBezTo>
                <a:cubicBezTo>
                  <a:pt x="102001" y="2148114"/>
                  <a:pt x="130703" y="2138864"/>
                  <a:pt x="159657" y="2133600"/>
                </a:cubicBezTo>
                <a:cubicBezTo>
                  <a:pt x="236723" y="2119588"/>
                  <a:pt x="215342" y="2124715"/>
                  <a:pt x="275772" y="2104572"/>
                </a:cubicBezTo>
                <a:cubicBezTo>
                  <a:pt x="304800" y="2085219"/>
                  <a:pt x="329011" y="2054975"/>
                  <a:pt x="362857" y="2046514"/>
                </a:cubicBezTo>
                <a:cubicBezTo>
                  <a:pt x="450595" y="2024580"/>
                  <a:pt x="401999" y="2038306"/>
                  <a:pt x="508000" y="2002972"/>
                </a:cubicBezTo>
                <a:lnTo>
                  <a:pt x="595086" y="1973943"/>
                </a:lnTo>
                <a:cubicBezTo>
                  <a:pt x="682659" y="1956429"/>
                  <a:pt x="644254" y="1967230"/>
                  <a:pt x="711200" y="1944914"/>
                </a:cubicBezTo>
                <a:cubicBezTo>
                  <a:pt x="794396" y="1820124"/>
                  <a:pt x="683615" y="1966984"/>
                  <a:pt x="783772" y="1886857"/>
                </a:cubicBezTo>
                <a:cubicBezTo>
                  <a:pt x="797393" y="1875960"/>
                  <a:pt x="800465" y="1855649"/>
                  <a:pt x="812800" y="1843314"/>
                </a:cubicBezTo>
                <a:cubicBezTo>
                  <a:pt x="853617" y="1802497"/>
                  <a:pt x="885046" y="1809502"/>
                  <a:pt x="943429" y="1799772"/>
                </a:cubicBezTo>
                <a:cubicBezTo>
                  <a:pt x="1030913" y="1770609"/>
                  <a:pt x="947017" y="1809980"/>
                  <a:pt x="1016000" y="1727200"/>
                </a:cubicBezTo>
                <a:cubicBezTo>
                  <a:pt x="1027167" y="1713799"/>
                  <a:pt x="1046142" y="1709339"/>
                  <a:pt x="1059543" y="1698172"/>
                </a:cubicBezTo>
                <a:cubicBezTo>
                  <a:pt x="1075312" y="1685031"/>
                  <a:pt x="1086883" y="1667231"/>
                  <a:pt x="1103086" y="1654629"/>
                </a:cubicBezTo>
                <a:cubicBezTo>
                  <a:pt x="1130625" y="1633210"/>
                  <a:pt x="1161143" y="1615924"/>
                  <a:pt x="1190172" y="1596572"/>
                </a:cubicBezTo>
                <a:cubicBezTo>
                  <a:pt x="1204686" y="1586896"/>
                  <a:pt x="1217166" y="1573059"/>
                  <a:pt x="1233715" y="1567543"/>
                </a:cubicBezTo>
                <a:lnTo>
                  <a:pt x="1277257" y="1553029"/>
                </a:lnTo>
                <a:cubicBezTo>
                  <a:pt x="1306286" y="1533677"/>
                  <a:pt x="1339673" y="1519642"/>
                  <a:pt x="1364343" y="1494972"/>
                </a:cubicBezTo>
                <a:cubicBezTo>
                  <a:pt x="1378857" y="1480458"/>
                  <a:pt x="1391683" y="1464031"/>
                  <a:pt x="1407886" y="1451429"/>
                </a:cubicBezTo>
                <a:cubicBezTo>
                  <a:pt x="1435425" y="1430010"/>
                  <a:pt x="1465943" y="1412724"/>
                  <a:pt x="1494972" y="1393372"/>
                </a:cubicBezTo>
                <a:lnTo>
                  <a:pt x="1538515" y="1364343"/>
                </a:lnTo>
                <a:cubicBezTo>
                  <a:pt x="1610581" y="1256241"/>
                  <a:pt x="1517962" y="1389005"/>
                  <a:pt x="1611086" y="1277257"/>
                </a:cubicBezTo>
                <a:cubicBezTo>
                  <a:pt x="1712122" y="1156014"/>
                  <a:pt x="1556449" y="1317380"/>
                  <a:pt x="1683657" y="1190172"/>
                </a:cubicBezTo>
                <a:lnTo>
                  <a:pt x="1727200" y="1059543"/>
                </a:lnTo>
                <a:cubicBezTo>
                  <a:pt x="1732038" y="1045029"/>
                  <a:pt x="1733228" y="1028730"/>
                  <a:pt x="1741715" y="1016000"/>
                </a:cubicBezTo>
                <a:lnTo>
                  <a:pt x="1828800" y="885372"/>
                </a:lnTo>
                <a:lnTo>
                  <a:pt x="1857829" y="841829"/>
                </a:lnTo>
                <a:cubicBezTo>
                  <a:pt x="1867505" y="827315"/>
                  <a:pt x="1874522" y="810621"/>
                  <a:pt x="1886857" y="798286"/>
                </a:cubicBezTo>
                <a:cubicBezTo>
                  <a:pt x="1901371" y="783772"/>
                  <a:pt x="1914631" y="767884"/>
                  <a:pt x="1930400" y="754743"/>
                </a:cubicBezTo>
                <a:cubicBezTo>
                  <a:pt x="1943801" y="743576"/>
                  <a:pt x="1959429" y="735390"/>
                  <a:pt x="1973943" y="725714"/>
                </a:cubicBezTo>
                <a:cubicBezTo>
                  <a:pt x="2001701" y="642440"/>
                  <a:pt x="1968579" y="720171"/>
                  <a:pt x="2032000" y="638629"/>
                </a:cubicBezTo>
                <a:cubicBezTo>
                  <a:pt x="2053419" y="611090"/>
                  <a:pt x="2070705" y="580572"/>
                  <a:pt x="2090057" y="551543"/>
                </a:cubicBezTo>
                <a:lnTo>
                  <a:pt x="2148115" y="464457"/>
                </a:lnTo>
                <a:cubicBezTo>
                  <a:pt x="2157791" y="449943"/>
                  <a:pt x="2166677" y="434869"/>
                  <a:pt x="2177143" y="420914"/>
                </a:cubicBezTo>
                <a:lnTo>
                  <a:pt x="2220686" y="362857"/>
                </a:lnTo>
                <a:lnTo>
                  <a:pt x="2249715" y="275772"/>
                </a:lnTo>
                <a:cubicBezTo>
                  <a:pt x="2264840" y="230396"/>
                  <a:pt x="2279506" y="173663"/>
                  <a:pt x="2322286" y="145143"/>
                </a:cubicBezTo>
                <a:lnTo>
                  <a:pt x="2365829" y="116114"/>
                </a:lnTo>
                <a:cubicBezTo>
                  <a:pt x="2370667" y="101600"/>
                  <a:pt x="2369525" y="83390"/>
                  <a:pt x="2380343" y="72572"/>
                </a:cubicBezTo>
                <a:cubicBezTo>
                  <a:pt x="2430253" y="22662"/>
                  <a:pt x="2456216" y="18252"/>
                  <a:pt x="2510972" y="0"/>
                </a:cubicBezTo>
                <a:cubicBezTo>
                  <a:pt x="2602896" y="9676"/>
                  <a:pt x="2696610" y="8544"/>
                  <a:pt x="2786743" y="29029"/>
                </a:cubicBezTo>
                <a:cubicBezTo>
                  <a:pt x="2817512" y="36022"/>
                  <a:pt x="2840237" y="97037"/>
                  <a:pt x="2859315" y="116114"/>
                </a:cubicBezTo>
                <a:cubicBezTo>
                  <a:pt x="2876420" y="133219"/>
                  <a:pt x="2898020" y="145143"/>
                  <a:pt x="2917372" y="159657"/>
                </a:cubicBezTo>
                <a:cubicBezTo>
                  <a:pt x="2931919" y="203299"/>
                  <a:pt x="2929651" y="209226"/>
                  <a:pt x="2960915" y="246743"/>
                </a:cubicBezTo>
                <a:cubicBezTo>
                  <a:pt x="2974055" y="262512"/>
                  <a:pt x="2991855" y="274084"/>
                  <a:pt x="3004457" y="290286"/>
                </a:cubicBezTo>
                <a:cubicBezTo>
                  <a:pt x="3095635" y="407515"/>
                  <a:pt x="3021765" y="350205"/>
                  <a:pt x="3106057" y="406400"/>
                </a:cubicBezTo>
                <a:cubicBezTo>
                  <a:pt x="3115733" y="420914"/>
                  <a:pt x="3126431" y="434797"/>
                  <a:pt x="3135086" y="449943"/>
                </a:cubicBezTo>
                <a:cubicBezTo>
                  <a:pt x="3145821" y="468729"/>
                  <a:pt x="3150264" y="491378"/>
                  <a:pt x="3164115" y="508000"/>
                </a:cubicBezTo>
                <a:cubicBezTo>
                  <a:pt x="3175282" y="521401"/>
                  <a:pt x="3193143" y="527353"/>
                  <a:pt x="3207657" y="537029"/>
                </a:cubicBezTo>
                <a:cubicBezTo>
                  <a:pt x="3227010" y="566057"/>
                  <a:pt x="3254683" y="591016"/>
                  <a:pt x="3265715" y="624114"/>
                </a:cubicBezTo>
                <a:cubicBezTo>
                  <a:pt x="3270553" y="638628"/>
                  <a:pt x="3273387" y="653973"/>
                  <a:pt x="3280229" y="667657"/>
                </a:cubicBezTo>
                <a:cubicBezTo>
                  <a:pt x="3307256" y="721712"/>
                  <a:pt x="3312675" y="706593"/>
                  <a:pt x="3352800" y="754743"/>
                </a:cubicBezTo>
                <a:cubicBezTo>
                  <a:pt x="3413276" y="827313"/>
                  <a:pt x="3345544" y="774097"/>
                  <a:pt x="3425372" y="827314"/>
                </a:cubicBezTo>
                <a:cubicBezTo>
                  <a:pt x="3430210" y="841828"/>
                  <a:pt x="3430329" y="858910"/>
                  <a:pt x="3439886" y="870857"/>
                </a:cubicBezTo>
                <a:cubicBezTo>
                  <a:pt x="3450783" y="884479"/>
                  <a:pt x="3470391" y="888297"/>
                  <a:pt x="3483429" y="899886"/>
                </a:cubicBezTo>
                <a:cubicBezTo>
                  <a:pt x="3514112" y="927160"/>
                  <a:pt x="3547743" y="952814"/>
                  <a:pt x="3570515" y="986972"/>
                </a:cubicBezTo>
                <a:lnTo>
                  <a:pt x="3628572" y="1074057"/>
                </a:lnTo>
                <a:lnTo>
                  <a:pt x="3657600" y="1117600"/>
                </a:lnTo>
                <a:cubicBezTo>
                  <a:pt x="3662250" y="1136197"/>
                  <a:pt x="3676220" y="1198381"/>
                  <a:pt x="3686629" y="1219200"/>
                </a:cubicBezTo>
                <a:cubicBezTo>
                  <a:pt x="3694430" y="1234802"/>
                  <a:pt x="3707856" y="1247141"/>
                  <a:pt x="3715657" y="1262743"/>
                </a:cubicBezTo>
                <a:cubicBezTo>
                  <a:pt x="3722499" y="1276427"/>
                  <a:pt x="3721685" y="1293556"/>
                  <a:pt x="3730172" y="1306286"/>
                </a:cubicBezTo>
                <a:cubicBezTo>
                  <a:pt x="3741558" y="1323365"/>
                  <a:pt x="3761113" y="1333626"/>
                  <a:pt x="3773715" y="1349829"/>
                </a:cubicBezTo>
                <a:cubicBezTo>
                  <a:pt x="3864895" y="1467059"/>
                  <a:pt x="3791020" y="1409746"/>
                  <a:pt x="3875315" y="1465943"/>
                </a:cubicBezTo>
                <a:cubicBezTo>
                  <a:pt x="3900862" y="1542584"/>
                  <a:pt x="3877099" y="1500998"/>
                  <a:pt x="3976915" y="1567543"/>
                </a:cubicBezTo>
                <a:cubicBezTo>
                  <a:pt x="3991429" y="1577219"/>
                  <a:pt x="4003908" y="1591056"/>
                  <a:pt x="4020457" y="1596572"/>
                </a:cubicBezTo>
                <a:lnTo>
                  <a:pt x="4107543" y="1625600"/>
                </a:lnTo>
                <a:cubicBezTo>
                  <a:pt x="4136572" y="1644952"/>
                  <a:pt x="4173696" y="1655747"/>
                  <a:pt x="4194629" y="1683657"/>
                </a:cubicBezTo>
                <a:cubicBezTo>
                  <a:pt x="4247352" y="1753954"/>
                  <a:pt x="4215223" y="1734064"/>
                  <a:pt x="4281715" y="1756229"/>
                </a:cubicBezTo>
                <a:cubicBezTo>
                  <a:pt x="4291391" y="1770743"/>
                  <a:pt x="4298408" y="1787437"/>
                  <a:pt x="4310743" y="1799772"/>
                </a:cubicBezTo>
                <a:cubicBezTo>
                  <a:pt x="4323078" y="1812107"/>
                  <a:pt x="4339140" y="1820145"/>
                  <a:pt x="4354286" y="1828800"/>
                </a:cubicBezTo>
                <a:cubicBezTo>
                  <a:pt x="4404508" y="1857498"/>
                  <a:pt x="4407033" y="1856059"/>
                  <a:pt x="4455886" y="1872343"/>
                </a:cubicBezTo>
                <a:cubicBezTo>
                  <a:pt x="4484915" y="1901372"/>
                  <a:pt x="4504026" y="1946447"/>
                  <a:pt x="4542972" y="1959429"/>
                </a:cubicBezTo>
                <a:lnTo>
                  <a:pt x="4673600" y="2002972"/>
                </a:lnTo>
                <a:cubicBezTo>
                  <a:pt x="4688114" y="2007810"/>
                  <a:pt x="4702052" y="2014971"/>
                  <a:pt x="4717143" y="2017486"/>
                </a:cubicBezTo>
                <a:cubicBezTo>
                  <a:pt x="4818546" y="2034386"/>
                  <a:pt x="4774800" y="2032000"/>
                  <a:pt x="4847772" y="2032000"/>
                </a:cubicBezTo>
              </a:path>
            </a:pathLst>
          </a:cu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2853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097279" y="1845734"/>
            <a:ext cx="10530613" cy="4023360"/>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This is clear that the </a:t>
            </a:r>
            <a:r>
              <a:rPr lang="en-US" sz="2800" b="1" dirty="0">
                <a:solidFill>
                  <a:srgbClr val="FF0000"/>
                </a:solidFill>
                <a:latin typeface="Times New Roman" panose="02020603050405020304" pitchFamily="18" charset="0"/>
                <a:cs typeface="Times New Roman" panose="02020603050405020304" pitchFamily="18" charset="0"/>
              </a:rPr>
              <a:t>reactive fraction </a:t>
            </a:r>
            <a:r>
              <a:rPr lang="en-US" sz="2800" dirty="0">
                <a:latin typeface="Times New Roman" panose="02020603050405020304" pitchFamily="18" charset="0"/>
                <a:cs typeface="Times New Roman" panose="02020603050405020304" pitchFamily="18" charset="0"/>
              </a:rPr>
              <a:t>becomes </a:t>
            </a:r>
            <a:r>
              <a:rPr lang="en-US" sz="2800" b="1" dirty="0">
                <a:solidFill>
                  <a:srgbClr val="FF0000"/>
                </a:solidFill>
                <a:latin typeface="Times New Roman" panose="02020603050405020304" pitchFamily="18" charset="0"/>
                <a:cs typeface="Times New Roman" panose="02020603050405020304" pitchFamily="18" charset="0"/>
              </a:rPr>
              <a:t>zero</a:t>
            </a:r>
            <a:r>
              <a:rPr lang="en-US" sz="2800" dirty="0">
                <a:latin typeface="Times New Roman" panose="02020603050405020304" pitchFamily="18" charset="0"/>
                <a:cs typeface="Times New Roman" panose="02020603050405020304" pitchFamily="18" charset="0"/>
              </a:rPr>
              <a:t> and </a:t>
            </a:r>
            <a:r>
              <a:rPr lang="en-US" sz="2800" b="1" dirty="0">
                <a:solidFill>
                  <a:srgbClr val="FF0000"/>
                </a:solidFill>
                <a:latin typeface="Times New Roman" panose="02020603050405020304" pitchFamily="18" charset="0"/>
                <a:cs typeface="Times New Roman" panose="02020603050405020304" pitchFamily="18" charset="0"/>
              </a:rPr>
              <a:t>resistive fraction is near its maximum at </a:t>
            </a:r>
            <a:r>
              <a:rPr lang="en-US" sz="28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 </a:t>
            </a:r>
            <a:r>
              <a:rPr lang="en-US" sz="2800" b="1" baseline="-25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0</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sym typeface="Symbol" panose="05050102010706020507" pitchFamily="18" charset="2"/>
              </a:rPr>
              <a:t>However, they combine to give a maximum at , the resonant frequency for amplitude displacement, where</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sym typeface="Symbol" panose="05050102010706020507" pitchFamily="18" charset="2"/>
            </a:endParaRPr>
          </a:p>
          <a:p>
            <a:pPr marL="0" indent="0">
              <a:buNone/>
            </a:pP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29</a:t>
            </a:fld>
            <a:endParaRPr lang="en-US"/>
          </a:p>
        </p:txBody>
      </p:sp>
      <p:sp>
        <p:nvSpPr>
          <p:cNvPr id="6" name="Title 1"/>
          <p:cNvSpPr txBox="1">
            <a:spLocks/>
          </p:cNvSpPr>
          <p:nvPr/>
        </p:nvSpPr>
        <p:spPr>
          <a:xfrm>
            <a:off x="1249680" y="43900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Significance of the two components of the displacement curve (3)</a:t>
            </a:r>
          </a:p>
        </p:txBody>
      </p:sp>
      <p:graphicFrame>
        <p:nvGraphicFramePr>
          <p:cNvPr id="7" name="Object 6"/>
          <p:cNvGraphicFramePr>
            <a:graphicFrameLocks noChangeAspect="1"/>
          </p:cNvGraphicFramePr>
          <p:nvPr>
            <p:extLst>
              <p:ext uri="{D42A27DB-BD31-4B8C-83A1-F6EECF244321}">
                <p14:modId xmlns:p14="http://schemas.microsoft.com/office/powerpoint/2010/main" val="2992370480"/>
              </p:ext>
            </p:extLst>
          </p:nvPr>
        </p:nvGraphicFramePr>
        <p:xfrm>
          <a:off x="4477471" y="3691473"/>
          <a:ext cx="2806700" cy="944563"/>
        </p:xfrm>
        <a:graphic>
          <a:graphicData uri="http://schemas.openxmlformats.org/presentationml/2006/ole">
            <mc:AlternateContent xmlns:mc="http://schemas.openxmlformats.org/markup-compatibility/2006">
              <mc:Choice xmlns:v="urn:schemas-microsoft-com:vml" Requires="v">
                <p:oleObj spid="_x0000_s18584" name="Equation" r:id="rId4" imgW="1320480" imgH="444240" progId="Equation.DSMT4">
                  <p:embed/>
                </p:oleObj>
              </mc:Choice>
              <mc:Fallback>
                <p:oleObj name="Equation" r:id="rId4" imgW="1320480" imgH="444240" progId="Equation.DSMT4">
                  <p:embed/>
                  <p:pic>
                    <p:nvPicPr>
                      <p:cNvPr id="0" name=""/>
                      <p:cNvPicPr/>
                      <p:nvPr/>
                    </p:nvPicPr>
                    <p:blipFill>
                      <a:blip r:embed="rId5"/>
                      <a:stretch>
                        <a:fillRect/>
                      </a:stretch>
                    </p:blipFill>
                    <p:spPr>
                      <a:xfrm>
                        <a:off x="4477471" y="3691473"/>
                        <a:ext cx="2806700" cy="944563"/>
                      </a:xfrm>
                      <a:prstGeom prst="rect">
                        <a:avLst/>
                      </a:prstGeom>
                      <a:solidFill>
                        <a:srgbClr val="FFFF00"/>
                      </a:solidFill>
                    </p:spPr>
                  </p:pic>
                </p:oleObj>
              </mc:Fallback>
            </mc:AlternateContent>
          </a:graphicData>
        </a:graphic>
      </p:graphicFrame>
    </p:spTree>
    <p:extLst>
      <p:ext uri="{BB962C8B-B14F-4D97-AF65-F5344CB8AC3E}">
        <p14:creationId xmlns:p14="http://schemas.microsoft.com/office/powerpoint/2010/main" val="4114578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20971" y="569020"/>
            <a:ext cx="6006905" cy="5300074"/>
          </a:xfrm>
          <a:solidFill>
            <a:schemeClr val="bg1"/>
          </a:solidFill>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the amplitude of a driven oscillator versus </a:t>
            </a:r>
            <a:r>
              <a:rPr lang="en-US" sz="2400" dirty="0">
                <a:latin typeface="Times New Roman" panose="02020603050405020304" pitchFamily="18" charset="0"/>
                <a:cs typeface="Times New Roman" panose="02020603050405020304" pitchFamily="18" charset="0"/>
                <a:sym typeface="Symbol" panose="05050102010706020507" pitchFamily="18" charset="2"/>
              </a:rPr>
              <a:t> with no damping.</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(b) The phase lag of the displacement relative to the driving force versus .</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3</a:t>
            </a:fld>
            <a:endParaRPr lang="en-US"/>
          </a:p>
        </p:txBody>
      </p:sp>
      <p:pic>
        <p:nvPicPr>
          <p:cNvPr id="5" name="Picture 4"/>
          <p:cNvPicPr>
            <a:picLocks noChangeAspect="1"/>
          </p:cNvPicPr>
          <p:nvPr/>
        </p:nvPicPr>
        <p:blipFill>
          <a:blip r:embed="rId4"/>
          <a:stretch>
            <a:fillRect/>
          </a:stretch>
        </p:blipFill>
        <p:spPr>
          <a:xfrm>
            <a:off x="523367" y="569020"/>
            <a:ext cx="5370996" cy="5496225"/>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82841060"/>
              </p:ext>
            </p:extLst>
          </p:nvPr>
        </p:nvGraphicFramePr>
        <p:xfrm>
          <a:off x="6876929" y="2350344"/>
          <a:ext cx="3914775" cy="1933575"/>
        </p:xfrm>
        <a:graphic>
          <a:graphicData uri="http://schemas.openxmlformats.org/presentationml/2006/ole">
            <mc:AlternateContent xmlns:mc="http://schemas.openxmlformats.org/markup-compatibility/2006">
              <mc:Choice xmlns:v="urn:schemas-microsoft-com:vml" Requires="v">
                <p:oleObj spid="_x0000_s22656" name="Equation" r:id="rId5" imgW="2108160" imgH="1041120" progId="Equation.DSMT4">
                  <p:embed/>
                </p:oleObj>
              </mc:Choice>
              <mc:Fallback>
                <p:oleObj name="Equation" r:id="rId5" imgW="2108160" imgH="1041120" progId="Equation.DSMT4">
                  <p:embed/>
                  <p:pic>
                    <p:nvPicPr>
                      <p:cNvPr id="0" name=""/>
                      <p:cNvPicPr/>
                      <p:nvPr/>
                    </p:nvPicPr>
                    <p:blipFill>
                      <a:blip r:embed="rId6"/>
                      <a:stretch>
                        <a:fillRect/>
                      </a:stretch>
                    </p:blipFill>
                    <p:spPr>
                      <a:xfrm>
                        <a:off x="6876929" y="2350344"/>
                        <a:ext cx="3914775" cy="1933575"/>
                      </a:xfrm>
                      <a:prstGeom prst="rect">
                        <a:avLst/>
                      </a:prstGeom>
                    </p:spPr>
                  </p:pic>
                </p:oleObj>
              </mc:Fallback>
            </mc:AlternateContent>
          </a:graphicData>
        </a:graphic>
      </p:graphicFrame>
      <p:sp>
        <p:nvSpPr>
          <p:cNvPr id="7" name="TextBox 6"/>
          <p:cNvSpPr txBox="1"/>
          <p:nvPr/>
        </p:nvSpPr>
        <p:spPr>
          <a:xfrm>
            <a:off x="80234" y="2350344"/>
            <a:ext cx="886265" cy="461665"/>
          </a:xfrm>
          <a:prstGeom prst="rect">
            <a:avLst/>
          </a:prstGeom>
          <a:solidFill>
            <a:schemeClr val="bg1"/>
          </a:solidFill>
        </p:spPr>
        <p:txBody>
          <a:bodyPr wrap="square" rtlCol="0">
            <a:spAutoFit/>
          </a:bodyPr>
          <a:lstStyle/>
          <a:p>
            <a:r>
              <a:rPr lang="en-US" sz="2400" dirty="0">
                <a:latin typeface="Times New Roman" panose="02020603050405020304" pitchFamily="18" charset="0"/>
                <a:cs typeface="Times New Roman" panose="02020603050405020304" pitchFamily="18" charset="0"/>
              </a:rPr>
              <a:t>F</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/s</a:t>
            </a:r>
          </a:p>
        </p:txBody>
      </p:sp>
    </p:spTree>
    <p:extLst>
      <p:ext uri="{BB962C8B-B14F-4D97-AF65-F5344CB8AC3E}">
        <p14:creationId xmlns:p14="http://schemas.microsoft.com/office/powerpoint/2010/main" val="1362421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9958265C-786B-4D75-BDB8-425DA9EF9926}" type="slidenum">
              <a:rPr lang="en-US" smtClean="0"/>
              <a:t>30</a:t>
            </a:fld>
            <a:endParaRPr lang="en-US"/>
          </a:p>
        </p:txBody>
      </p:sp>
      <p:pic>
        <p:nvPicPr>
          <p:cNvPr id="5" name="Picture 4"/>
          <p:cNvPicPr>
            <a:picLocks noChangeAspect="1"/>
          </p:cNvPicPr>
          <p:nvPr/>
        </p:nvPicPr>
        <p:blipFill>
          <a:blip r:embed="rId3"/>
          <a:stretch>
            <a:fillRect/>
          </a:stretch>
        </p:blipFill>
        <p:spPr>
          <a:xfrm>
            <a:off x="415530" y="286603"/>
            <a:ext cx="11421899" cy="4285397"/>
          </a:xfrm>
          <a:prstGeom prst="rect">
            <a:avLst/>
          </a:prstGeom>
        </p:spPr>
      </p:pic>
      <p:sp>
        <p:nvSpPr>
          <p:cNvPr id="6" name="TextBox 5"/>
          <p:cNvSpPr txBox="1"/>
          <p:nvPr/>
        </p:nvSpPr>
        <p:spPr>
          <a:xfrm>
            <a:off x="4281714" y="5746635"/>
            <a:ext cx="3265714"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TRY Problem 3.10</a:t>
            </a:r>
          </a:p>
        </p:txBody>
      </p:sp>
    </p:spTree>
    <p:extLst>
      <p:ext uri="{BB962C8B-B14F-4D97-AF65-F5344CB8AC3E}">
        <p14:creationId xmlns:p14="http://schemas.microsoft.com/office/powerpoint/2010/main" val="1743385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60911-2C68-4C69-B51B-A3F0DA7315F9}"/>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Solution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1DB5EFE-9E09-4B34-9908-588F40DAA6FA}"/>
                  </a:ext>
                </a:extLst>
              </p:cNvPr>
              <p:cNvSpPr>
                <a:spLocks noGrp="1"/>
              </p:cNvSpPr>
              <p:nvPr>
                <p:ph idx="1"/>
              </p:nvPr>
            </p:nvSpPr>
            <p:spPr>
              <a:xfrm>
                <a:off x="143219" y="1845734"/>
                <a:ext cx="11743981" cy="4023360"/>
              </a:xfrm>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From the beginning of the  unit, with the equation in the form of </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corresponding displacement is found to be</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However, this case is undamped. </a:t>
                </a:r>
                <a14:m>
                  <m:oMath xmlns:m="http://schemas.openxmlformats.org/officeDocument/2006/math">
                    <m:d>
                      <m:dPr>
                        <m:begChr m:val="|"/>
                        <m:endChr m:val="|"/>
                        <m:ctrlPr>
                          <a:rPr lang="en-US" b="0" i="1" smtClean="0">
                            <a:latin typeface="Cambria Math" panose="02040503050406030204" pitchFamily="18" charset="0"/>
                            <a:cs typeface="Times New Roman" panose="02020603050405020304" pitchFamily="18" charset="0"/>
                          </a:rPr>
                        </m:ctrlPr>
                      </m:dPr>
                      <m:e>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𝑍</m:t>
                            </m:r>
                          </m:e>
                          <m:sub>
                            <m:r>
                              <a:rPr lang="en-US" b="0" i="1" smtClean="0">
                                <a:latin typeface="Cambria Math" panose="02040503050406030204" pitchFamily="18" charset="0"/>
                                <a:cs typeface="Times New Roman" panose="02020603050405020304" pitchFamily="18" charset="0"/>
                              </a:rPr>
                              <m:t>𝑚</m:t>
                            </m:r>
                          </m:sub>
                        </m:sSub>
                      </m:e>
                    </m:d>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𝜔</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𝑚</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𝑠</m:t>
                        </m:r>
                      </m:num>
                      <m:den>
                        <m:r>
                          <a:rPr lang="en-US" b="0" i="1" smtClean="0">
                            <a:latin typeface="Cambria Math" panose="02040503050406030204" pitchFamily="18" charset="0"/>
                            <a:ea typeface="Cambria Math" panose="02040503050406030204" pitchFamily="18" charset="0"/>
                            <a:cs typeface="Times New Roman" panose="02020603050405020304" pitchFamily="18" charset="0"/>
                          </a:rPr>
                          <m:t>𝜔</m:t>
                        </m:r>
                      </m:den>
                    </m:f>
                  </m:oMath>
                </a14:m>
                <a:r>
                  <a:rPr lang="en-US" dirty="0">
                    <a:latin typeface="Times New Roman" panose="02020603050405020304" pitchFamily="18" charset="0"/>
                    <a:cs typeface="Times New Roman" panose="02020603050405020304" pitchFamily="18" charset="0"/>
                  </a:rPr>
                  <a:t>  and </a:t>
                </a:r>
                <a14:m>
                  <m:oMath xmlns:m="http://schemas.openxmlformats.org/officeDocument/2006/math">
                    <m:r>
                      <a:rPr lang="en-US" i="1" smtClean="0">
                        <a:latin typeface="Cambria Math" panose="02040503050406030204" pitchFamily="18" charset="0"/>
                        <a:ea typeface="Cambria Math" panose="02040503050406030204" pitchFamily="18" charset="0"/>
                        <a:cs typeface="Times New Roman" panose="02020603050405020304" pitchFamily="18" charset="0"/>
                      </a:rPr>
                      <m:t>𝜙</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f>
                      <m:fPr>
                        <m:ctrlPr>
                          <a:rPr lang="en-US"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ea typeface="Cambria Math" panose="02040503050406030204" pitchFamily="18" charset="0"/>
                            <a:cs typeface="Times New Roman" panose="02020603050405020304" pitchFamily="18" charset="0"/>
                          </a:rPr>
                          <m:t>𝜋</m:t>
                        </m:r>
                      </m:num>
                      <m:den>
                        <m:r>
                          <a:rPr lang="en-US" b="0" i="1" smtClean="0">
                            <a:latin typeface="Cambria Math" panose="02040503050406030204" pitchFamily="18" charset="0"/>
                            <a:ea typeface="Cambria Math" panose="02040503050406030204" pitchFamily="18" charset="0"/>
                            <a:cs typeface="Times New Roman" panose="02020603050405020304" pitchFamily="18" charset="0"/>
                          </a:rPr>
                          <m:t>2</m:t>
                        </m:r>
                      </m:den>
                    </m:f>
                  </m:oMath>
                </a14:m>
                <a:r>
                  <a:rPr lang="en-US"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leads to </a:t>
                </a:r>
                <a14:m>
                  <m:oMath xmlns:m="http://schemas.openxmlformats.org/officeDocument/2006/math">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0</m:t>
                            </m:r>
                          </m:sub>
                        </m:sSub>
                      </m:num>
                      <m:den>
                        <m:r>
                          <a:rPr lang="en-US" b="0" i="1" smtClean="0">
                            <a:solidFill>
                              <a:srgbClr val="000000"/>
                            </a:solidFill>
                            <a:latin typeface="Cambria Math" panose="02040503050406030204" pitchFamily="18" charset="0"/>
                          </a:rPr>
                          <m:t>𝑚</m:t>
                        </m:r>
                        <m:d>
                          <m:dPr>
                            <m:ctrlPr>
                              <a:rPr lang="en-US" b="0" i="1" smtClean="0">
                                <a:solidFill>
                                  <a:srgbClr val="000000"/>
                                </a:solidFill>
                                <a:latin typeface="Cambria Math" panose="02040503050406030204" pitchFamily="18" charset="0"/>
                              </a:rPr>
                            </m:ctrlPr>
                          </m:dPr>
                          <m:e>
                            <m:sSubSup>
                              <m:sSubSupPr>
                                <m:ctrlPr>
                                  <a:rPr lang="en-US" b="0" i="1" smtClean="0">
                                    <a:solidFill>
                                      <a:srgbClr val="000000"/>
                                    </a:solidFill>
                                    <a:latin typeface="Cambria Math" panose="02040503050406030204" pitchFamily="18" charset="0"/>
                                  </a:rPr>
                                </m:ctrlPr>
                              </m:sSubSupPr>
                              <m:e>
                                <m:r>
                                  <a:rPr lang="en-US" b="0" i="1" smtClean="0">
                                    <a:solidFill>
                                      <a:srgbClr val="000000"/>
                                    </a:solidFill>
                                    <a:latin typeface="Cambria Math" panose="02040503050406030204" pitchFamily="18" charset="0"/>
                                    <a:ea typeface="Cambria Math" panose="02040503050406030204" pitchFamily="18" charset="0"/>
                                  </a:rPr>
                                  <m:t>𝜔</m:t>
                                </m:r>
                              </m:e>
                              <m:sub>
                                <m:r>
                                  <a:rPr lang="en-US" b="0" i="1" smtClean="0">
                                    <a:solidFill>
                                      <a:srgbClr val="000000"/>
                                    </a:solidFill>
                                    <a:latin typeface="Cambria Math" panose="02040503050406030204" pitchFamily="18" charset="0"/>
                                  </a:rPr>
                                  <m:t>0</m:t>
                                </m:r>
                              </m:sub>
                              <m:sup>
                                <m:r>
                                  <a:rPr lang="en-US" b="0" i="1" smtClean="0">
                                    <a:solidFill>
                                      <a:srgbClr val="000000"/>
                                    </a:solidFill>
                                    <a:latin typeface="Cambria Math" panose="02040503050406030204" pitchFamily="18" charset="0"/>
                                  </a:rPr>
                                  <m:t>2</m:t>
                                </m:r>
                              </m:sup>
                            </m:sSubSup>
                            <m:r>
                              <a:rPr lang="en-US" b="0" i="1" smtClean="0">
                                <a:solidFill>
                                  <a:srgbClr val="000000"/>
                                </a:solidFill>
                                <a:latin typeface="Cambria Math" panose="02040503050406030204" pitchFamily="18" charset="0"/>
                              </a:rPr>
                              <m:t>−</m:t>
                            </m:r>
                            <m:sSup>
                              <m:sSupPr>
                                <m:ctrlPr>
                                  <a:rPr lang="en-US" b="0" i="1" smtClean="0">
                                    <a:solidFill>
                                      <a:srgbClr val="000000"/>
                                    </a:solidFill>
                                    <a:latin typeface="Cambria Math" panose="02040503050406030204" pitchFamily="18" charset="0"/>
                                  </a:rPr>
                                </m:ctrlPr>
                              </m:sSupPr>
                              <m:e>
                                <m:r>
                                  <a:rPr lang="en-US" b="0" i="1" smtClean="0">
                                    <a:solidFill>
                                      <a:srgbClr val="000000"/>
                                    </a:solidFill>
                                    <a:latin typeface="Cambria Math" panose="02040503050406030204" pitchFamily="18" charset="0"/>
                                    <a:ea typeface="Cambria Math" panose="02040503050406030204" pitchFamily="18" charset="0"/>
                                  </a:rPr>
                                  <m:t>𝜔</m:t>
                                </m:r>
                              </m:e>
                              <m:sup>
                                <m:r>
                                  <a:rPr lang="en-US" b="0" i="1" smtClean="0">
                                    <a:solidFill>
                                      <a:srgbClr val="000000"/>
                                    </a:solidFill>
                                    <a:latin typeface="Cambria Math" panose="02040503050406030204" pitchFamily="18" charset="0"/>
                                  </a:rPr>
                                  <m:t>2</m:t>
                                </m:r>
                              </m:sup>
                            </m:sSup>
                          </m:e>
                        </m:d>
                      </m:den>
                    </m:f>
                    <m:func>
                      <m:funcPr>
                        <m:ctrlPr>
                          <a:rPr lang="en-US" i="1" smtClean="0">
                            <a:solidFill>
                              <a:srgbClr val="000000"/>
                            </a:solidFill>
                            <a:latin typeface="Cambria Math" panose="02040503050406030204" pitchFamily="18" charset="0"/>
                          </a:rPr>
                        </m:ctrlPr>
                      </m:funcPr>
                      <m:fName>
                        <m:r>
                          <m:rPr>
                            <m:sty m:val="p"/>
                          </m:rPr>
                          <a:rPr lang="en-US" i="0" smtClean="0">
                            <a:solidFill>
                              <a:srgbClr val="000000"/>
                            </a:solidFill>
                            <a:latin typeface="Cambria Math" panose="02040503050406030204" pitchFamily="18" charset="0"/>
                          </a:rPr>
                          <m:t>cos</m:t>
                        </m:r>
                      </m:fName>
                      <m:e>
                        <m:r>
                          <a:rPr lang="en-US" i="1" smtClean="0">
                            <a:solidFill>
                              <a:srgbClr val="000000"/>
                            </a:solidFill>
                            <a:latin typeface="Cambria Math" panose="02040503050406030204" pitchFamily="18" charset="0"/>
                            <a:ea typeface="Cambria Math" panose="02040503050406030204" pitchFamily="18" charset="0"/>
                          </a:rPr>
                          <m:t>𝜔</m:t>
                        </m:r>
                        <m:r>
                          <a:rPr lang="en-US" b="0" i="1" smtClean="0">
                            <a:solidFill>
                              <a:srgbClr val="000000"/>
                            </a:solidFill>
                            <a:latin typeface="Cambria Math" panose="02040503050406030204" pitchFamily="18" charset="0"/>
                            <a:ea typeface="Cambria Math" panose="02040503050406030204" pitchFamily="18" charset="0"/>
                          </a:rPr>
                          <m:t>𝑡</m:t>
                        </m:r>
                      </m:e>
                    </m:func>
                    <m:r>
                      <a:rPr lang="en-US" b="0" i="0" smtClean="0">
                        <a:solidFill>
                          <a:srgbClr val="000000"/>
                        </a:solidFill>
                        <a:latin typeface="Cambria Math" panose="02040503050406030204" pitchFamily="18" charset="0"/>
                      </a:rPr>
                      <m:t>.</m:t>
                    </m:r>
                  </m:oMath>
                </a14:m>
                <a:endParaRPr lang="en-US" b="0" dirty="0">
                  <a:solidFill>
                    <a:srgbClr val="000000"/>
                  </a:solidFill>
                  <a:latin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Because  </a:t>
                </a:r>
                <a14:m>
                  <m:oMath xmlns:m="http://schemas.openxmlformats.org/officeDocument/2006/math">
                    <m:r>
                      <a:rPr lang="en-US" b="0" i="1" smtClean="0">
                        <a:latin typeface="Cambria Math" panose="02040503050406030204" pitchFamily="18" charset="0"/>
                        <a:cs typeface="Times New Roman" panose="02020603050405020304" pitchFamily="18" charset="0"/>
                      </a:rPr>
                      <m:t>𝐸</m:t>
                    </m:r>
                    <m:r>
                      <a:rPr lang="en-US" b="0" i="1" smtClean="0">
                        <a:latin typeface="Cambria Math" panose="02040503050406030204" pitchFamily="18" charset="0"/>
                        <a:cs typeface="Times New Roman" panose="02020603050405020304" pitchFamily="18" charset="0"/>
                      </a:rPr>
                      <m:t>=</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𝐸</m:t>
                        </m:r>
                      </m:e>
                      <m:sub>
                        <m:r>
                          <a:rPr lang="en-US" b="0" i="1" smtClean="0">
                            <a:latin typeface="Cambria Math" panose="02040503050406030204" pitchFamily="18" charset="0"/>
                            <a:cs typeface="Times New Roman" panose="02020603050405020304" pitchFamily="18" charset="0"/>
                          </a:rPr>
                          <m:t>0</m:t>
                        </m:r>
                      </m:sub>
                    </m:sSub>
                    <m:func>
                      <m:funcPr>
                        <m:ctrlPr>
                          <a:rPr lang="en-US" b="0" i="1" smtClean="0">
                            <a:latin typeface="Cambria Math" panose="02040503050406030204" pitchFamily="18" charset="0"/>
                            <a:cs typeface="Times New Roman" panose="02020603050405020304" pitchFamily="18" charset="0"/>
                          </a:rPr>
                        </m:ctrlPr>
                      </m:funcPr>
                      <m:fName>
                        <m:r>
                          <m:rPr>
                            <m:sty m:val="p"/>
                          </m:rPr>
                          <a:rPr lang="en-US" b="0" i="0" smtClean="0">
                            <a:latin typeface="Cambria Math" panose="02040503050406030204" pitchFamily="18" charset="0"/>
                            <a:cs typeface="Times New Roman" panose="02020603050405020304" pitchFamily="18" charset="0"/>
                          </a:rPr>
                          <m:t>cos</m:t>
                        </m:r>
                      </m:fName>
                      <m:e>
                        <m:r>
                          <a:rPr lang="en-US" b="0" i="1" smtClean="0">
                            <a:latin typeface="Cambria Math" panose="02040503050406030204" pitchFamily="18" charset="0"/>
                            <a:ea typeface="Cambria Math" panose="02040503050406030204" pitchFamily="18" charset="0"/>
                            <a:cs typeface="Times New Roman" panose="02020603050405020304" pitchFamily="18" charset="0"/>
                          </a:rPr>
                          <m:t>𝜔</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𝑡</m:t>
                        </m:r>
                      </m:e>
                    </m:func>
                  </m:oMath>
                </a14:m>
                <a:r>
                  <a:rPr lang="en-US" dirty="0">
                    <a:latin typeface="Times New Roman" panose="02020603050405020304" pitchFamily="18" charset="0"/>
                    <a:cs typeface="Times New Roman" panose="02020603050405020304" pitchFamily="18" charset="0"/>
                  </a:rPr>
                  <a:t>, the driving force on a bound undamped electric charge –</a:t>
                </a:r>
                <a:r>
                  <a:rPr lang="en-US" i="1"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is given by </a:t>
                </a:r>
                <a14:m>
                  <m:oMath xmlns:m="http://schemas.openxmlformats.org/officeDocument/2006/math">
                    <m:r>
                      <a:rPr lang="en-US" b="0" i="1" smtClean="0">
                        <a:latin typeface="Cambria Math" panose="02040503050406030204" pitchFamily="18" charset="0"/>
                        <a:cs typeface="Times New Roman" panose="02020603050405020304" pitchFamily="18" charset="0"/>
                      </a:rPr>
                      <m:t>𝐹</m:t>
                    </m:r>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𝑒</m:t>
                    </m:r>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𝐸</m:t>
                        </m:r>
                      </m:e>
                      <m:sub>
                        <m:r>
                          <a:rPr lang="en-US" b="0" i="1" smtClean="0">
                            <a:latin typeface="Cambria Math" panose="02040503050406030204" pitchFamily="18" charset="0"/>
                            <a:cs typeface="Times New Roman" panose="02020603050405020304" pitchFamily="18" charset="0"/>
                          </a:rPr>
                          <m:t>0</m:t>
                        </m:r>
                      </m:sub>
                    </m:sSub>
                    <m:func>
                      <m:funcPr>
                        <m:ctrlPr>
                          <a:rPr lang="en-US" b="0" i="1" smtClean="0">
                            <a:latin typeface="Cambria Math" panose="02040503050406030204" pitchFamily="18" charset="0"/>
                            <a:cs typeface="Times New Roman" panose="02020603050405020304" pitchFamily="18" charset="0"/>
                          </a:rPr>
                        </m:ctrlPr>
                      </m:funcPr>
                      <m:fName>
                        <m:r>
                          <m:rPr>
                            <m:sty m:val="p"/>
                          </m:rPr>
                          <a:rPr lang="en-US" b="0" i="0" smtClean="0">
                            <a:latin typeface="Cambria Math" panose="02040503050406030204" pitchFamily="18" charset="0"/>
                            <a:cs typeface="Times New Roman" panose="02020603050405020304" pitchFamily="18" charset="0"/>
                          </a:rPr>
                          <m:t>cos</m:t>
                        </m:r>
                      </m:fName>
                      <m:e>
                        <m:r>
                          <a:rPr lang="en-US" b="0" i="1" smtClean="0">
                            <a:latin typeface="Cambria Math" panose="02040503050406030204" pitchFamily="18" charset="0"/>
                            <a:ea typeface="Cambria Math" panose="02040503050406030204" pitchFamily="18" charset="0"/>
                            <a:cs typeface="Times New Roman" panose="02020603050405020304" pitchFamily="18" charset="0"/>
                          </a:rPr>
                          <m:t>𝜔</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𝑡</m:t>
                        </m:r>
                      </m:e>
                    </m:func>
                  </m:oMath>
                </a14:m>
                <a:r>
                  <a:rPr lang="en-US"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implies that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cs typeface="Times New Roman" panose="02020603050405020304" pitchFamily="18" charset="0"/>
                          </a:rPr>
                          <m:t>𝐹</m:t>
                        </m:r>
                      </m:e>
                      <m:sub>
                        <m:r>
                          <a:rPr lang="en-US" b="0" i="1" smtClean="0">
                            <a:latin typeface="Cambria Math" panose="02040503050406030204" pitchFamily="18" charset="0"/>
                            <a:cs typeface="Times New Roman" panose="02020603050405020304" pitchFamily="18" charset="0"/>
                          </a:rPr>
                          <m:t>0</m:t>
                        </m:r>
                      </m:sub>
                    </m:sSub>
                    <m:r>
                      <a:rPr lang="en-US" b="0" i="1" smtClean="0">
                        <a:latin typeface="Cambria Math" panose="02040503050406030204" pitchFamily="18" charset="0"/>
                        <a:cs typeface="Times New Roman" panose="02020603050405020304" pitchFamily="18" charset="0"/>
                      </a:rPr>
                      <m:t>=</m:t>
                    </m:r>
                  </m:oMath>
                </a14:m>
                <a:r>
                  <a:rPr lang="en-US" dirty="0">
                    <a:cs typeface="Times New Roman" panose="02020603050405020304" pitchFamily="18" charset="0"/>
                  </a:rPr>
                  <a:t> </a:t>
                </a:r>
                <a14:m>
                  <m:oMath xmlns:m="http://schemas.openxmlformats.org/officeDocument/2006/math">
                    <m: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𝑒</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𝐸</m:t>
                        </m:r>
                      </m:e>
                      <m:sub>
                        <m:r>
                          <a:rPr lang="en-US" i="1">
                            <a:latin typeface="Cambria Math" panose="02040503050406030204" pitchFamily="18" charset="0"/>
                            <a:cs typeface="Times New Roman" panose="02020603050405020304" pitchFamily="18" charset="0"/>
                          </a:rPr>
                          <m:t>0</m:t>
                        </m:r>
                      </m:sub>
                    </m:sSub>
                  </m:oMath>
                </a14:m>
                <a:r>
                  <a:rPr lang="en-US" dirty="0">
                    <a:latin typeface="Times New Roman" panose="02020603050405020304" pitchFamily="18" charset="0"/>
                    <a:cs typeface="Times New Roman" panose="02020603050405020304" pitchFamily="18" charset="0"/>
                  </a:rPr>
                  <a:t>.  Therefore, </a:t>
                </a:r>
                <a14:m>
                  <m:oMath xmlns:m="http://schemas.openxmlformats.org/officeDocument/2006/math">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𝑒</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𝐸</m:t>
                            </m:r>
                          </m:e>
                          <m:sub>
                            <m:r>
                              <a:rPr lang="en-US" i="1">
                                <a:latin typeface="Cambria Math" panose="02040503050406030204" pitchFamily="18" charset="0"/>
                                <a:cs typeface="Times New Roman" panose="02020603050405020304" pitchFamily="18" charset="0"/>
                              </a:rPr>
                              <m:t>0</m:t>
                            </m:r>
                          </m:sub>
                        </m:sSub>
                      </m:num>
                      <m:den>
                        <m:r>
                          <a:rPr lang="en-US" i="1">
                            <a:solidFill>
                              <a:srgbClr val="000000"/>
                            </a:solidFill>
                            <a:latin typeface="Cambria Math" panose="02040503050406030204" pitchFamily="18" charset="0"/>
                          </a:rPr>
                          <m:t>𝑚</m:t>
                        </m:r>
                        <m:d>
                          <m:dPr>
                            <m:ctrlPr>
                              <a:rPr lang="en-US" i="1">
                                <a:solidFill>
                                  <a:srgbClr val="000000"/>
                                </a:solidFill>
                                <a:latin typeface="Cambria Math" panose="02040503050406030204" pitchFamily="18" charset="0"/>
                              </a:rPr>
                            </m:ctrlPr>
                          </m:dPr>
                          <m:e>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ea typeface="Cambria Math" panose="02040503050406030204" pitchFamily="18" charset="0"/>
                                  </a:rPr>
                                  <m:t>𝜔</m:t>
                                </m:r>
                              </m:e>
                              <m:sub>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2</m:t>
                                </m:r>
                              </m:sup>
                            </m:sSub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ea typeface="Cambria Math" panose="02040503050406030204" pitchFamily="18" charset="0"/>
                                  </a:rPr>
                                  <m:t>𝜔</m:t>
                                </m:r>
                              </m:e>
                              <m:sup>
                                <m:r>
                                  <a:rPr lang="en-US" i="1">
                                    <a:solidFill>
                                      <a:srgbClr val="000000"/>
                                    </a:solidFill>
                                    <a:latin typeface="Cambria Math" panose="02040503050406030204" pitchFamily="18" charset="0"/>
                                  </a:rPr>
                                  <m:t>2</m:t>
                                </m:r>
                              </m:sup>
                            </m:sSup>
                          </m:e>
                        </m:d>
                      </m:den>
                    </m:f>
                    <m:func>
                      <m:funcPr>
                        <m:ctrlPr>
                          <a:rPr lang="en-US" i="1">
                            <a:solidFill>
                              <a:srgbClr val="000000"/>
                            </a:solidFill>
                            <a:latin typeface="Cambria Math" panose="02040503050406030204" pitchFamily="18" charset="0"/>
                          </a:rPr>
                        </m:ctrlPr>
                      </m:funcPr>
                      <m:fName>
                        <m:r>
                          <m:rPr>
                            <m:sty m:val="p"/>
                          </m:rPr>
                          <a:rPr lang="en-US">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ea typeface="Cambria Math" panose="02040503050406030204" pitchFamily="18" charset="0"/>
                          </a:rPr>
                          <m:t>𝜔</m:t>
                        </m:r>
                        <m:r>
                          <a:rPr lang="en-US" i="1">
                            <a:solidFill>
                              <a:srgbClr val="000000"/>
                            </a:solidFill>
                            <a:latin typeface="Cambria Math" panose="02040503050406030204" pitchFamily="18" charset="0"/>
                            <a:ea typeface="Cambria Math" panose="02040503050406030204" pitchFamily="18" charset="0"/>
                          </a:rPr>
                          <m:t>𝑡</m:t>
                        </m:r>
                      </m:e>
                    </m:func>
                  </m:oMath>
                </a14:m>
                <a:r>
                  <a:rPr lang="en-US"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Therefore, the susceptibility can be written as  </a:t>
                </a:r>
                <a14:m>
                  <m:oMath xmlns:m="http://schemas.openxmlformats.org/officeDocument/2006/math">
                    <m:sSub>
                      <m:sSubPr>
                        <m:ctrlPr>
                          <a:rPr lang="en-US" i="1" smtClean="0">
                            <a:latin typeface="Cambria Math" panose="02040503050406030204" pitchFamily="18" charset="0"/>
                            <a:cs typeface="Times New Roman" panose="02020603050405020304" pitchFamily="18" charset="0"/>
                          </a:rPr>
                        </m:ctrlPr>
                      </m:sSubPr>
                      <m:e>
                        <m:r>
                          <a:rPr lang="en-US" i="1" smtClean="0">
                            <a:latin typeface="Cambria Math" panose="02040503050406030204" pitchFamily="18" charset="0"/>
                            <a:ea typeface="Cambria Math" panose="02040503050406030204" pitchFamily="18" charset="0"/>
                            <a:cs typeface="Times New Roman" panose="02020603050405020304" pitchFamily="18" charset="0"/>
                          </a:rPr>
                          <m:t>𝜒</m:t>
                        </m:r>
                      </m:e>
                      <m:sub>
                        <m:r>
                          <a:rPr lang="en-US" b="0" i="1" smtClean="0">
                            <a:latin typeface="Cambria Math" panose="02040503050406030204" pitchFamily="18" charset="0"/>
                            <a:cs typeface="Times New Roman" panose="02020603050405020304" pitchFamily="18" charset="0"/>
                          </a:rPr>
                          <m:t>𝑒</m:t>
                        </m:r>
                      </m:sub>
                    </m:sSub>
                    <m:r>
                      <a:rPr lang="en-US" b="0" i="1" smtClean="0">
                        <a:latin typeface="Cambria Math" panose="02040503050406030204" pitchFamily="18" charset="0"/>
                        <a:cs typeface="Times New Roman" panose="02020603050405020304" pitchFamily="18" charset="0"/>
                      </a:rPr>
                      <m:t>=</m:t>
                    </m:r>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m:t>
                        </m:r>
                        <m:r>
                          <a:rPr lang="en-US" b="0" i="1" smtClean="0">
                            <a:latin typeface="Cambria Math" panose="02040503050406030204" pitchFamily="18" charset="0"/>
                            <a:cs typeface="Times New Roman" panose="02020603050405020304" pitchFamily="18" charset="0"/>
                          </a:rPr>
                          <m:t>𝑛𝑒𝑥</m:t>
                        </m:r>
                      </m:num>
                      <m:den>
                        <m:sSub>
                          <m:sSubPr>
                            <m:ctrlPr>
                              <a:rPr lang="en-US" b="0" i="1" smtClean="0">
                                <a:latin typeface="Cambria Math" panose="02040503050406030204" pitchFamily="18" charset="0"/>
                                <a:cs typeface="Times New Roman" panose="02020603050405020304" pitchFamily="18" charset="0"/>
                              </a:rPr>
                            </m:ctrlPr>
                          </m:sSubPr>
                          <m:e>
                            <m:r>
                              <a:rPr lang="en-US" b="0" i="1" smtClean="0">
                                <a:latin typeface="Cambria Math" panose="02040503050406030204" pitchFamily="18" charset="0"/>
                                <a:ea typeface="Cambria Math" panose="02040503050406030204" pitchFamily="18" charset="0"/>
                                <a:cs typeface="Times New Roman" panose="02020603050405020304" pitchFamily="18" charset="0"/>
                              </a:rPr>
                              <m:t>𝜀</m:t>
                            </m:r>
                          </m:e>
                          <m:sub>
                            <m:r>
                              <a:rPr lang="en-US" b="0" i="1" smtClean="0">
                                <a:latin typeface="Cambria Math" panose="02040503050406030204" pitchFamily="18" charset="0"/>
                                <a:cs typeface="Times New Roman" panose="02020603050405020304" pitchFamily="18" charset="0"/>
                              </a:rPr>
                              <m:t>0</m:t>
                            </m:r>
                          </m:sub>
                        </m:sSub>
                        <m:r>
                          <a:rPr lang="en-US" b="0" i="1" smtClean="0">
                            <a:latin typeface="Cambria Math" panose="02040503050406030204" pitchFamily="18" charset="0"/>
                            <a:cs typeface="Times New Roman" panose="02020603050405020304" pitchFamily="18" charset="0"/>
                          </a:rPr>
                          <m:t>𝐸</m:t>
                        </m:r>
                      </m:den>
                    </m:f>
                    <m:r>
                      <a:rPr lang="en-US" b="0" i="0" smtClean="0">
                        <a:latin typeface="Cambria Math" panose="02040503050406030204" pitchFamily="18" charset="0"/>
                        <a:cs typeface="Times New Roman" panose="02020603050405020304" pitchFamily="18" charset="0"/>
                      </a:rPr>
                      <m:t>=</m:t>
                    </m:r>
                  </m:oMath>
                </a14:m>
                <a:r>
                  <a:rPr lang="en-US" dirty="0">
                    <a:cs typeface="Times New Roman" panose="02020603050405020304" pitchFamily="18" charset="0"/>
                  </a:rPr>
                  <a:t> </a:t>
                </a:r>
                <a14:m>
                  <m:oMath xmlns:m="http://schemas.openxmlformats.org/officeDocument/2006/math">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cs typeface="Times New Roman" panose="02020603050405020304" pitchFamily="18" charset="0"/>
                          </a:rPr>
                          <m:t>−</m:t>
                        </m:r>
                        <m:r>
                          <a:rPr lang="en-US" i="1">
                            <a:latin typeface="Cambria Math" panose="02040503050406030204" pitchFamily="18" charset="0"/>
                            <a:cs typeface="Times New Roman" panose="02020603050405020304" pitchFamily="18" charset="0"/>
                          </a:rPr>
                          <m:t>𝑛𝑒</m:t>
                        </m:r>
                      </m:num>
                      <m:den>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Cambria Math" panose="02040503050406030204" pitchFamily="18" charset="0"/>
                                <a:cs typeface="Times New Roman" panose="02020603050405020304" pitchFamily="18" charset="0"/>
                              </a:rPr>
                              <m:t>𝜀</m:t>
                            </m:r>
                          </m:e>
                          <m:sub>
                            <m:r>
                              <a:rPr lang="en-US" i="1">
                                <a:latin typeface="Cambria Math" panose="02040503050406030204" pitchFamily="18" charset="0"/>
                                <a:cs typeface="Times New Roman" panose="02020603050405020304" pitchFamily="18" charset="0"/>
                              </a:rPr>
                              <m:t>0</m:t>
                            </m:r>
                          </m:sub>
                        </m:sSub>
                        <m:r>
                          <a:rPr lang="en-US" i="1">
                            <a:latin typeface="Cambria Math" panose="02040503050406030204" pitchFamily="18" charset="0"/>
                            <a:cs typeface="Times New Roman" panose="02020603050405020304" pitchFamily="18" charset="0"/>
                          </a:rPr>
                          <m:t>𝐸</m:t>
                        </m:r>
                      </m:den>
                    </m:f>
                  </m:oMath>
                </a14:m>
                <a:r>
                  <a:rPr lang="en-US" dirty="0">
                    <a:solidFill>
                      <a:srgbClr val="000000"/>
                    </a:solidFill>
                  </a:rPr>
                  <a:t>   </a:t>
                </a:r>
                <a14:m>
                  <m:oMath xmlns:m="http://schemas.openxmlformats.org/officeDocument/2006/math">
                    <m:d>
                      <m:dPr>
                        <m:ctrlPr>
                          <a:rPr lang="en-US" i="1" smtClean="0">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𝑒</m:t>
                            </m:r>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cs typeface="Times New Roman" panose="02020603050405020304" pitchFamily="18" charset="0"/>
                                  </a:rPr>
                                  <m:t>𝐸</m:t>
                                </m:r>
                              </m:e>
                              <m:sub>
                                <m:r>
                                  <a:rPr lang="en-US" i="1">
                                    <a:latin typeface="Cambria Math" panose="02040503050406030204" pitchFamily="18" charset="0"/>
                                    <a:cs typeface="Times New Roman" panose="02020603050405020304" pitchFamily="18" charset="0"/>
                                  </a:rPr>
                                  <m:t>0</m:t>
                                </m:r>
                              </m:sub>
                            </m:sSub>
                          </m:num>
                          <m:den>
                            <m:r>
                              <a:rPr lang="en-US" i="1">
                                <a:solidFill>
                                  <a:srgbClr val="000000"/>
                                </a:solidFill>
                                <a:latin typeface="Cambria Math" panose="02040503050406030204" pitchFamily="18" charset="0"/>
                              </a:rPr>
                              <m:t>𝑚</m:t>
                            </m:r>
                            <m:d>
                              <m:dPr>
                                <m:ctrlPr>
                                  <a:rPr lang="en-US" i="1">
                                    <a:solidFill>
                                      <a:srgbClr val="000000"/>
                                    </a:solidFill>
                                    <a:latin typeface="Cambria Math" panose="02040503050406030204" pitchFamily="18" charset="0"/>
                                  </a:rPr>
                                </m:ctrlPr>
                              </m:dPr>
                              <m:e>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ea typeface="Cambria Math" panose="02040503050406030204" pitchFamily="18" charset="0"/>
                                      </a:rPr>
                                      <m:t>𝜔</m:t>
                                    </m:r>
                                  </m:e>
                                  <m:sub>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2</m:t>
                                    </m:r>
                                  </m:sup>
                                </m:sSub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ea typeface="Cambria Math" panose="02040503050406030204" pitchFamily="18" charset="0"/>
                                      </a:rPr>
                                      <m:t>𝜔</m:t>
                                    </m:r>
                                  </m:e>
                                  <m:sup>
                                    <m:r>
                                      <a:rPr lang="en-US" i="1">
                                        <a:solidFill>
                                          <a:srgbClr val="000000"/>
                                        </a:solidFill>
                                        <a:latin typeface="Cambria Math" panose="02040503050406030204" pitchFamily="18" charset="0"/>
                                      </a:rPr>
                                      <m:t>2</m:t>
                                    </m:r>
                                  </m:sup>
                                </m:sSup>
                              </m:e>
                            </m:d>
                          </m:den>
                        </m:f>
                        <m:func>
                          <m:funcPr>
                            <m:ctrlPr>
                              <a:rPr lang="en-US" i="1">
                                <a:solidFill>
                                  <a:srgbClr val="000000"/>
                                </a:solidFill>
                                <a:latin typeface="Cambria Math" panose="02040503050406030204" pitchFamily="18" charset="0"/>
                              </a:rPr>
                            </m:ctrlPr>
                          </m:funcPr>
                          <m:fName>
                            <m:r>
                              <m:rPr>
                                <m:sty m:val="p"/>
                              </m:rPr>
                              <a:rPr lang="en-US">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ea typeface="Cambria Math" panose="02040503050406030204" pitchFamily="18" charset="0"/>
                              </a:rPr>
                              <m:t>𝜔</m:t>
                            </m:r>
                            <m:r>
                              <a:rPr lang="en-US" i="1">
                                <a:solidFill>
                                  <a:srgbClr val="000000"/>
                                </a:solidFill>
                                <a:latin typeface="Cambria Math" panose="02040503050406030204" pitchFamily="18" charset="0"/>
                                <a:ea typeface="Cambria Math" panose="02040503050406030204" pitchFamily="18" charset="0"/>
                              </a:rPr>
                              <m:t>𝑡</m:t>
                            </m:r>
                          </m:e>
                        </m:func>
                      </m:e>
                    </m:d>
                    <m:r>
                      <a:rPr lang="en-US" b="0" i="0" smtClean="0">
                        <a:solidFill>
                          <a:srgbClr val="000000"/>
                        </a:solidFill>
                        <a:latin typeface="Cambria Math" panose="02040503050406030204" pitchFamily="18" charset="0"/>
                      </a:rPr>
                      <m:t>=</m:t>
                    </m:r>
                    <m:f>
                      <m:fPr>
                        <m:ctrlPr>
                          <a:rPr lang="en-US" b="0"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𝑛</m:t>
                        </m:r>
                        <m:sSup>
                          <m:sSupPr>
                            <m:ctrlPr>
                              <a:rPr lang="en-US" b="0" i="1" smtClean="0">
                                <a:solidFill>
                                  <a:srgbClr val="000000"/>
                                </a:solidFill>
                                <a:latin typeface="Cambria Math" panose="02040503050406030204" pitchFamily="18" charset="0"/>
                              </a:rPr>
                            </m:ctrlPr>
                          </m:sSupPr>
                          <m:e>
                            <m:r>
                              <a:rPr lang="en-US" b="0" i="1" smtClean="0">
                                <a:solidFill>
                                  <a:srgbClr val="000000"/>
                                </a:solidFill>
                                <a:latin typeface="Cambria Math" panose="02040503050406030204" pitchFamily="18" charset="0"/>
                              </a:rPr>
                              <m:t>𝑒</m:t>
                            </m:r>
                          </m:e>
                          <m:sup>
                            <m:r>
                              <a:rPr lang="en-US" b="0" i="1" smtClean="0">
                                <a:solidFill>
                                  <a:srgbClr val="000000"/>
                                </a:solidFill>
                                <a:latin typeface="Cambria Math" panose="02040503050406030204" pitchFamily="18" charset="0"/>
                              </a:rPr>
                              <m:t>2</m:t>
                            </m:r>
                          </m:sup>
                        </m:sSup>
                      </m:num>
                      <m:den>
                        <m:sSub>
                          <m:sSubPr>
                            <m:ctrlPr>
                              <a:rPr lang="en-US" i="1">
                                <a:latin typeface="Cambria Math" panose="02040503050406030204" pitchFamily="18" charset="0"/>
                                <a:cs typeface="Times New Roman" panose="02020603050405020304" pitchFamily="18" charset="0"/>
                              </a:rPr>
                            </m:ctrlPr>
                          </m:sSubPr>
                          <m:e>
                            <m:r>
                              <a:rPr lang="en-US" i="1">
                                <a:latin typeface="Cambria Math" panose="02040503050406030204" pitchFamily="18" charset="0"/>
                                <a:ea typeface="Cambria Math" panose="02040503050406030204" pitchFamily="18" charset="0"/>
                                <a:cs typeface="Times New Roman" panose="02020603050405020304" pitchFamily="18" charset="0"/>
                              </a:rPr>
                              <m:t>𝜀</m:t>
                            </m:r>
                          </m:e>
                          <m:sub>
                            <m:r>
                              <a:rPr lang="en-US" i="1">
                                <a:latin typeface="Cambria Math" panose="02040503050406030204" pitchFamily="18" charset="0"/>
                                <a:cs typeface="Times New Roman" panose="02020603050405020304" pitchFamily="18" charset="0"/>
                              </a:rPr>
                              <m:t>0</m:t>
                            </m:r>
                          </m:sub>
                        </m:sSub>
                        <m:r>
                          <a:rPr lang="en-US" b="0" i="1" smtClean="0">
                            <a:latin typeface="Cambria Math" panose="02040503050406030204" pitchFamily="18" charset="0"/>
                            <a:cs typeface="Times New Roman" panose="02020603050405020304" pitchFamily="18" charset="0"/>
                          </a:rPr>
                          <m:t>𝑚</m:t>
                        </m:r>
                        <m:d>
                          <m:dPr>
                            <m:ctrlPr>
                              <a:rPr lang="en-US" i="1">
                                <a:solidFill>
                                  <a:srgbClr val="000000"/>
                                </a:solidFill>
                                <a:latin typeface="Cambria Math" panose="02040503050406030204" pitchFamily="18" charset="0"/>
                              </a:rPr>
                            </m:ctrlPr>
                          </m:dPr>
                          <m:e>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ea typeface="Cambria Math" panose="02040503050406030204" pitchFamily="18" charset="0"/>
                                  </a:rPr>
                                  <m:t>𝜔</m:t>
                                </m:r>
                              </m:e>
                              <m:sub>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2</m:t>
                                </m:r>
                              </m:sup>
                            </m:sSub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ea typeface="Cambria Math" panose="02040503050406030204" pitchFamily="18" charset="0"/>
                                  </a:rPr>
                                  <m:t>𝜔</m:t>
                                </m:r>
                              </m:e>
                              <m:sup>
                                <m:r>
                                  <a:rPr lang="en-US" i="1">
                                    <a:solidFill>
                                      <a:srgbClr val="000000"/>
                                    </a:solidFill>
                                    <a:latin typeface="Cambria Math" panose="02040503050406030204" pitchFamily="18" charset="0"/>
                                  </a:rPr>
                                  <m:t>2</m:t>
                                </m:r>
                              </m:sup>
                            </m:sSup>
                          </m:e>
                        </m:d>
                      </m:den>
                    </m:f>
                  </m:oMath>
                </a14:m>
                <a:r>
                  <a:rPr lang="en-US" dirty="0">
                    <a:latin typeface="Times New Roman" panose="02020603050405020304" pitchFamily="18" charset="0"/>
                    <a:cs typeface="Times New Roman" panose="02020603050405020304" pitchFamily="18" charset="0"/>
                  </a:rPr>
                  <a:t> #</a:t>
                </a:r>
              </a:p>
            </p:txBody>
          </p:sp>
        </mc:Choice>
        <mc:Fallback>
          <p:sp>
            <p:nvSpPr>
              <p:cNvPr id="3" name="Content Placeholder 2">
                <a:extLst>
                  <a:ext uri="{FF2B5EF4-FFF2-40B4-BE49-F238E27FC236}">
                    <a16:creationId xmlns:a16="http://schemas.microsoft.com/office/drawing/2014/main" id="{91DB5EFE-9E09-4B34-9908-588F40DAA6FA}"/>
                  </a:ext>
                </a:extLst>
              </p:cNvPr>
              <p:cNvSpPr>
                <a:spLocks noGrp="1" noRot="1" noChangeAspect="1" noMove="1" noResize="1" noEditPoints="1" noAdjustHandles="1" noChangeArrowheads="1" noChangeShapeType="1" noTextEdit="1"/>
              </p:cNvSpPr>
              <p:nvPr>
                <p:ph idx="1"/>
              </p:nvPr>
            </p:nvSpPr>
            <p:spPr>
              <a:xfrm>
                <a:off x="143219" y="1845734"/>
                <a:ext cx="11743981" cy="4023360"/>
              </a:xfrm>
              <a:blipFill>
                <a:blip r:embed="rId2"/>
                <a:stretch>
                  <a:fillRect l="-1245" t="-1667" r="-57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14C058B-DA11-4A31-861C-7C7D86C20E68}"/>
              </a:ext>
            </a:extLst>
          </p:cNvPr>
          <p:cNvSpPr>
            <a:spLocks noGrp="1"/>
          </p:cNvSpPr>
          <p:nvPr>
            <p:ph type="sldNum" sz="quarter" idx="12"/>
          </p:nvPr>
        </p:nvSpPr>
        <p:spPr/>
        <p:txBody>
          <a:bodyPr/>
          <a:lstStyle/>
          <a:p>
            <a:fld id="{9958265C-786B-4D75-BDB8-425DA9EF9926}" type="slidenum">
              <a:rPr lang="en-US" smtClean="0"/>
              <a:t>31</a:t>
            </a:fld>
            <a:endParaRPr lang="en-US"/>
          </a:p>
        </p:txBody>
      </p:sp>
      <mc:AlternateContent xmlns:mc="http://schemas.openxmlformats.org/markup-compatibility/2006">
        <mc:Choice xmlns:a14="http://schemas.microsoft.com/office/drawing/2010/main" Requires="a14">
          <p:sp>
            <p:nvSpPr>
              <p:cNvPr id="5" name="Object 4">
                <a:extLst>
                  <a:ext uri="{FF2B5EF4-FFF2-40B4-BE49-F238E27FC236}">
                    <a16:creationId xmlns:a16="http://schemas.microsoft.com/office/drawing/2014/main" id="{E94E105F-E2C6-44D5-A7FC-0A71960A0C89}"/>
                  </a:ext>
                </a:extLst>
              </p:cNvPr>
              <p:cNvSpPr txBox="1"/>
              <p:nvPr/>
            </p:nvSpPr>
            <p:spPr>
              <a:xfrm>
                <a:off x="7895651" y="1845734"/>
                <a:ext cx="3678238" cy="5746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𝑚</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𝑟</m:t>
                      </m:r>
                      <m:acc>
                        <m:accPr>
                          <m:chr m:val="̇"/>
                          <m:ctrlPr>
                            <a:rPr lang="en-US" i="1">
                              <a:solidFill>
                                <a:srgbClr val="000000"/>
                              </a:solidFill>
                              <a:latin typeface="Cambria Math" panose="02040503050406030204" pitchFamily="18" charset="0"/>
                            </a:rPr>
                          </m:ctrlPr>
                        </m:accPr>
                        <m:e>
                          <m:r>
                            <a:rPr lang="en-US" i="1">
                              <a:solidFill>
                                <a:srgbClr val="000000"/>
                              </a:solidFill>
                              <a:latin typeface="Cambria Math" panose="02040503050406030204" pitchFamily="18" charset="0"/>
                            </a:rPr>
                            <m:t>𝑥</m:t>
                          </m:r>
                        </m:e>
                      </m:ac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𝑠𝑥</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0</m:t>
                          </m:r>
                        </m:sub>
                      </m:sSub>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cos</m:t>
                          </m:r>
                        </m:fName>
                        <m:e>
                          <m:r>
                            <a:rPr lang="en-US" i="1">
                              <a:solidFill>
                                <a:srgbClr val="000000"/>
                              </a:solidFill>
                              <a:latin typeface="Cambria Math" panose="02040503050406030204" pitchFamily="18" charset="0"/>
                            </a:rPr>
                            <m:t>𝜔</m:t>
                          </m:r>
                        </m:e>
                      </m:func>
                      <m:r>
                        <a:rPr lang="en-US" i="1">
                          <a:solidFill>
                            <a:srgbClr val="000000"/>
                          </a:solidFill>
                          <a:latin typeface="Cambria Math" panose="02040503050406030204" pitchFamily="18" charset="0"/>
                        </a:rPr>
                        <m:t>𝑡</m:t>
                      </m:r>
                      <m:r>
                        <a:rPr lang="en-US" b="0" i="1" smtClean="0">
                          <a:solidFill>
                            <a:srgbClr val="000000"/>
                          </a:solidFill>
                          <a:latin typeface="Cambria Math" panose="02040503050406030204" pitchFamily="18" charset="0"/>
                        </a:rPr>
                        <m:t>.</m:t>
                      </m:r>
                    </m:oMath>
                  </m:oMathPara>
                </a14:m>
                <a:endParaRPr lang="en-US" dirty="0"/>
              </a:p>
            </p:txBody>
          </p:sp>
        </mc:Choice>
        <mc:Fallback>
          <p:sp>
            <p:nvSpPr>
              <p:cNvPr id="5" name="Object 4">
                <a:extLst>
                  <a:ext uri="{FF2B5EF4-FFF2-40B4-BE49-F238E27FC236}">
                    <a16:creationId xmlns:a16="http://schemas.microsoft.com/office/drawing/2014/main" id="{E94E105F-E2C6-44D5-A7FC-0A71960A0C89}"/>
                  </a:ext>
                </a:extLst>
              </p:cNvPr>
              <p:cNvSpPr txBox="1">
                <a:spLocks noRot="1" noChangeAspect="1" noMove="1" noResize="1" noEditPoints="1" noAdjustHandles="1" noChangeArrowheads="1" noChangeShapeType="1" noTextEdit="1"/>
              </p:cNvSpPr>
              <p:nvPr/>
            </p:nvSpPr>
            <p:spPr>
              <a:xfrm>
                <a:off x="7895651" y="1845734"/>
                <a:ext cx="3678238" cy="5746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Object 7">
                <a:extLst>
                  <a:ext uri="{FF2B5EF4-FFF2-40B4-BE49-F238E27FC236}">
                    <a16:creationId xmlns:a16="http://schemas.microsoft.com/office/drawing/2014/main" id="{5B1D4E3C-1326-46B4-83DC-7614EB651D86}"/>
                  </a:ext>
                </a:extLst>
              </p:cNvPr>
              <p:cNvSpPr txBox="1"/>
              <p:nvPr/>
            </p:nvSpPr>
            <p:spPr>
              <a:xfrm>
                <a:off x="6126480" y="2133071"/>
                <a:ext cx="3029599" cy="67811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𝑥</m:t>
                      </m:r>
                      <m:r>
                        <a:rPr lang="en-US" i="1" smtClean="0">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𝜔</m:t>
                          </m:r>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m:rPr>
                                      <m:sty m:val="p"/>
                                    </m:rPr>
                                    <a:rPr lang="en-US" i="0">
                                      <a:solidFill>
                                        <a:srgbClr val="000000"/>
                                      </a:solidFill>
                                      <a:latin typeface="Cambria Math" panose="02040503050406030204" pitchFamily="18" charset="0"/>
                                    </a:rPr>
                                    <m:t>Z</m:t>
                                  </m:r>
                                </m:e>
                                <m:sub>
                                  <m:r>
                                    <m:rPr>
                                      <m:sty m:val="p"/>
                                    </m:rPr>
                                    <a:rPr lang="en-US" i="0">
                                      <a:solidFill>
                                        <a:srgbClr val="000000"/>
                                      </a:solidFill>
                                      <a:latin typeface="Cambria Math" panose="02040503050406030204" pitchFamily="18" charset="0"/>
                                    </a:rPr>
                                    <m:t>m</m:t>
                                  </m:r>
                                </m:sub>
                              </m:sSub>
                            </m:e>
                          </m:d>
                        </m:den>
                      </m:f>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𝜔</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𝜙</m:t>
                              </m:r>
                            </m:e>
                          </m:d>
                        </m:e>
                      </m:func>
                      <m:r>
                        <a:rPr lang="en-US" b="0" i="1" smtClean="0">
                          <a:solidFill>
                            <a:srgbClr val="000000"/>
                          </a:solidFill>
                          <a:latin typeface="Cambria Math" panose="02040503050406030204" pitchFamily="18" charset="0"/>
                        </a:rPr>
                        <m:t>.</m:t>
                      </m:r>
                    </m:oMath>
                  </m:oMathPara>
                </a14:m>
                <a:endParaRPr lang="en-US" dirty="0"/>
              </a:p>
            </p:txBody>
          </p:sp>
        </mc:Choice>
        <mc:Fallback>
          <p:sp>
            <p:nvSpPr>
              <p:cNvPr id="8" name="Object 7">
                <a:extLst>
                  <a:ext uri="{FF2B5EF4-FFF2-40B4-BE49-F238E27FC236}">
                    <a16:creationId xmlns:a16="http://schemas.microsoft.com/office/drawing/2014/main" id="{5B1D4E3C-1326-46B4-83DC-7614EB651D86}"/>
                  </a:ext>
                </a:extLst>
              </p:cNvPr>
              <p:cNvSpPr txBox="1">
                <a:spLocks noRot="1" noChangeAspect="1" noMove="1" noResize="1" noEditPoints="1" noAdjustHandles="1" noChangeArrowheads="1" noChangeShapeType="1" noTextEdit="1"/>
              </p:cNvSpPr>
              <p:nvPr/>
            </p:nvSpPr>
            <p:spPr>
              <a:xfrm>
                <a:off x="6126480" y="2133071"/>
                <a:ext cx="3029599" cy="67811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74158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614" y="99631"/>
            <a:ext cx="8271732" cy="1450757"/>
          </a:xfrm>
        </p:spPr>
        <p:txBody>
          <a:bodyPr>
            <a:normAutofit fontScale="90000"/>
          </a:bodyPr>
          <a:lstStyle/>
          <a:p>
            <a:r>
              <a:rPr lang="en-US" b="1" dirty="0">
                <a:latin typeface="Times New Roman" panose="02020603050405020304" pitchFamily="18" charset="0"/>
                <a:cs typeface="Times New Roman" panose="02020603050405020304" pitchFamily="18" charset="0"/>
              </a:rPr>
              <a:t>Power supplied to an oscillator by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the driving force</a:t>
            </a:r>
          </a:p>
        </p:txBody>
      </p:sp>
      <p:sp>
        <p:nvSpPr>
          <p:cNvPr id="3" name="Content Placeholder 2"/>
          <p:cNvSpPr>
            <a:spLocks noGrp="1"/>
          </p:cNvSpPr>
          <p:nvPr>
            <p:ph idx="1"/>
          </p:nvPr>
        </p:nvSpPr>
        <p:spPr>
          <a:xfrm>
            <a:off x="1056807" y="1785773"/>
            <a:ext cx="10058400" cy="972416"/>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To maintain the steady state, the average power supplied by the driving force just equals that being dissipated by the frictional force.</a:t>
            </a:r>
          </a:p>
        </p:txBody>
      </p:sp>
      <p:sp>
        <p:nvSpPr>
          <p:cNvPr id="4" name="Slide Number Placeholder 3"/>
          <p:cNvSpPr>
            <a:spLocks noGrp="1"/>
          </p:cNvSpPr>
          <p:nvPr>
            <p:ph type="sldNum" sz="quarter" idx="12"/>
          </p:nvPr>
        </p:nvSpPr>
        <p:spPr/>
        <p:txBody>
          <a:bodyPr/>
          <a:lstStyle/>
          <a:p>
            <a:fld id="{9958265C-786B-4D75-BDB8-425DA9EF9926}" type="slidenum">
              <a:rPr lang="en-US" smtClean="0"/>
              <a:t>32</a:t>
            </a:fld>
            <a:endParaRPr lang="en-US"/>
          </a:p>
        </p:txBody>
      </p:sp>
      <p:sp>
        <p:nvSpPr>
          <p:cNvPr id="5" name="TextBox 4"/>
          <p:cNvSpPr txBox="1"/>
          <p:nvPr/>
        </p:nvSpPr>
        <p:spPr>
          <a:xfrm>
            <a:off x="379101" y="2903115"/>
            <a:ext cx="6051029"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Average power supplied by the driving force</a:t>
            </a:r>
          </a:p>
        </p:txBody>
      </p:sp>
      <p:sp>
        <p:nvSpPr>
          <p:cNvPr id="6" name="TextBox 5"/>
          <p:cNvSpPr txBox="1"/>
          <p:nvPr/>
        </p:nvSpPr>
        <p:spPr>
          <a:xfrm>
            <a:off x="7094798" y="2640770"/>
            <a:ext cx="5006715"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Dissipated power by frictional force</a:t>
            </a:r>
          </a:p>
        </p:txBody>
      </p:sp>
      <p:graphicFrame>
        <p:nvGraphicFramePr>
          <p:cNvPr id="7" name="Object 6"/>
          <p:cNvGraphicFramePr>
            <a:graphicFrameLocks noChangeAspect="1"/>
          </p:cNvGraphicFramePr>
          <p:nvPr>
            <p:extLst>
              <p:ext uri="{D42A27DB-BD31-4B8C-83A1-F6EECF244321}">
                <p14:modId xmlns:p14="http://schemas.microsoft.com/office/powerpoint/2010/main" val="2955355451"/>
              </p:ext>
            </p:extLst>
          </p:nvPr>
        </p:nvGraphicFramePr>
        <p:xfrm>
          <a:off x="358775" y="3611563"/>
          <a:ext cx="5727700" cy="2424112"/>
        </p:xfrm>
        <a:graphic>
          <a:graphicData uri="http://schemas.openxmlformats.org/presentationml/2006/ole">
            <mc:AlternateContent xmlns:mc="http://schemas.openxmlformats.org/markup-compatibility/2006">
              <mc:Choice xmlns:v="urn:schemas-microsoft-com:vml" Requires="v">
                <p:oleObj spid="_x0000_s19748" name="Equation" r:id="rId4" imgW="3632040" imgH="1536480" progId="Equation.DSMT4">
                  <p:embed/>
                </p:oleObj>
              </mc:Choice>
              <mc:Fallback>
                <p:oleObj name="Equation" r:id="rId4" imgW="3632040" imgH="1536480" progId="Equation.DSMT4">
                  <p:embed/>
                  <p:pic>
                    <p:nvPicPr>
                      <p:cNvPr id="0" name=""/>
                      <p:cNvPicPr/>
                      <p:nvPr/>
                    </p:nvPicPr>
                    <p:blipFill>
                      <a:blip r:embed="rId5"/>
                      <a:stretch>
                        <a:fillRect/>
                      </a:stretch>
                    </p:blipFill>
                    <p:spPr>
                      <a:xfrm>
                        <a:off x="358775" y="3611563"/>
                        <a:ext cx="5727700" cy="2424112"/>
                      </a:xfrm>
                      <a:prstGeom prst="rect">
                        <a:avLst/>
                      </a:prstGeom>
                    </p:spPr>
                  </p:pic>
                </p:oleObj>
              </mc:Fallback>
            </mc:AlternateContent>
          </a:graphicData>
        </a:graphic>
      </p:graphicFrame>
      <p:sp>
        <p:nvSpPr>
          <p:cNvPr id="8" name="Rectangle 7"/>
          <p:cNvSpPr/>
          <p:nvPr/>
        </p:nvSpPr>
        <p:spPr>
          <a:xfrm>
            <a:off x="308497" y="2758189"/>
            <a:ext cx="6192238" cy="35376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4226743425"/>
              </p:ext>
            </p:extLst>
          </p:nvPr>
        </p:nvGraphicFramePr>
        <p:xfrm>
          <a:off x="6734175" y="2978150"/>
          <a:ext cx="5367338" cy="3754438"/>
        </p:xfrm>
        <a:graphic>
          <a:graphicData uri="http://schemas.openxmlformats.org/presentationml/2006/ole">
            <mc:AlternateContent xmlns:mc="http://schemas.openxmlformats.org/markup-compatibility/2006">
              <mc:Choice xmlns:v="urn:schemas-microsoft-com:vml" Requires="v">
                <p:oleObj spid="_x0000_s19749" name="Equation" r:id="rId6" imgW="3403440" imgH="2311200" progId="Equation.DSMT4">
                  <p:embed/>
                </p:oleObj>
              </mc:Choice>
              <mc:Fallback>
                <p:oleObj name="Equation" r:id="rId6" imgW="3403440" imgH="2311200" progId="Equation.DSMT4">
                  <p:embed/>
                  <p:pic>
                    <p:nvPicPr>
                      <p:cNvPr id="0" name=""/>
                      <p:cNvPicPr/>
                      <p:nvPr/>
                    </p:nvPicPr>
                    <p:blipFill>
                      <a:blip r:embed="rId7"/>
                      <a:stretch>
                        <a:fillRect/>
                      </a:stretch>
                    </p:blipFill>
                    <p:spPr>
                      <a:xfrm>
                        <a:off x="6734175" y="2978150"/>
                        <a:ext cx="5367338" cy="3754438"/>
                      </a:xfrm>
                      <a:prstGeom prst="rect">
                        <a:avLst/>
                      </a:prstGeom>
                    </p:spPr>
                  </p:pic>
                </p:oleObj>
              </mc:Fallback>
            </mc:AlternateContent>
          </a:graphicData>
        </a:graphic>
      </p:graphicFrame>
      <p:cxnSp>
        <p:nvCxnSpPr>
          <p:cNvPr id="11" name="Straight Arrow Connector 10"/>
          <p:cNvCxnSpPr>
            <a:stCxn id="5" idx="2"/>
          </p:cNvCxnSpPr>
          <p:nvPr/>
        </p:nvCxnSpPr>
        <p:spPr>
          <a:xfrm flipH="1">
            <a:off x="1349830" y="3364780"/>
            <a:ext cx="2054786" cy="5395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345680" y="3351370"/>
            <a:ext cx="2252475" cy="3792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1945808-0E38-4234-8A49-D4FF6B79BA34}"/>
              </a:ext>
            </a:extLst>
          </p:cNvPr>
          <p:cNvSpPr/>
          <p:nvPr/>
        </p:nvSpPr>
        <p:spPr>
          <a:xfrm>
            <a:off x="148213" y="2640770"/>
            <a:ext cx="6425678" cy="3754438"/>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234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Variation of </a:t>
            </a:r>
            <a:r>
              <a:rPr lang="en-US" b="1" dirty="0" err="1">
                <a:latin typeface="Times New Roman" panose="02020603050405020304" pitchFamily="18" charset="0"/>
                <a:cs typeface="Times New Roman" panose="02020603050405020304" pitchFamily="18" charset="0"/>
              </a:rPr>
              <a:t>P</a:t>
            </a:r>
            <a:r>
              <a:rPr lang="en-US" b="1" baseline="-25000" dirty="0" err="1">
                <a:latin typeface="Times New Roman" panose="02020603050405020304" pitchFamily="18" charset="0"/>
                <a:cs typeface="Times New Roman" panose="02020603050405020304" pitchFamily="18" charset="0"/>
              </a:rPr>
              <a:t>av</a:t>
            </a:r>
            <a:r>
              <a:rPr lang="en-US" b="1" dirty="0">
                <a:latin typeface="Times New Roman" panose="02020603050405020304" pitchFamily="18" charset="0"/>
                <a:cs typeface="Times New Roman" panose="02020603050405020304" pitchFamily="18" charset="0"/>
              </a:rPr>
              <a:t> with </a:t>
            </a:r>
            <a:r>
              <a:rPr lang="en-US" b="1" dirty="0">
                <a:latin typeface="Times New Roman" panose="02020603050405020304" pitchFamily="18" charset="0"/>
                <a:cs typeface="Times New Roman" panose="02020603050405020304" pitchFamily="18" charset="0"/>
                <a:sym typeface="Symbol" panose="05050102010706020507" pitchFamily="18" charset="2"/>
              </a:rPr>
              <a:t>; </a:t>
            </a:r>
            <a:br>
              <a:rPr lang="en-US" b="1" dirty="0">
                <a:latin typeface="Times New Roman" panose="02020603050405020304" pitchFamily="18" charset="0"/>
                <a:cs typeface="Times New Roman" panose="02020603050405020304" pitchFamily="18" charset="0"/>
                <a:sym typeface="Symbol" panose="05050102010706020507" pitchFamily="18" charset="2"/>
              </a:rPr>
            </a:br>
            <a:r>
              <a:rPr lang="en-US" b="1" dirty="0">
                <a:latin typeface="Times New Roman" panose="02020603050405020304" pitchFamily="18" charset="0"/>
                <a:cs typeface="Times New Roman" panose="02020603050405020304" pitchFamily="18" charset="0"/>
                <a:sym typeface="Symbol" panose="05050102010706020507" pitchFamily="18" charset="2"/>
              </a:rPr>
              <a:t>Absorption resonance curve</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126480" y="1845734"/>
            <a:ext cx="6065520"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maximum average power is achieved when cos</a:t>
            </a:r>
            <a:r>
              <a:rPr lang="en-US" sz="2400" dirty="0">
                <a:latin typeface="Times New Roman" panose="02020603050405020304" pitchFamily="18" charset="0"/>
                <a:cs typeface="Times New Roman" panose="02020603050405020304" pitchFamily="18" charset="0"/>
                <a:sym typeface="Symbol" panose="05050102010706020507" pitchFamily="18" charset="2"/>
              </a:rPr>
              <a:t> = 1 and </a:t>
            </a:r>
            <a:r>
              <a:rPr lang="en-US" sz="2400" dirty="0" err="1">
                <a:latin typeface="Times New Roman" panose="02020603050405020304" pitchFamily="18" charset="0"/>
                <a:cs typeface="Times New Roman" panose="02020603050405020304" pitchFamily="18" charset="0"/>
                <a:sym typeface="Symbol" panose="05050102010706020507" pitchFamily="18" charset="2"/>
              </a:rPr>
              <a:t>Z</a:t>
            </a:r>
            <a:r>
              <a:rPr lang="en-US" sz="2400" baseline="-25000" dirty="0" err="1">
                <a:latin typeface="Times New Roman" panose="02020603050405020304" pitchFamily="18" charset="0"/>
                <a:cs typeface="Times New Roman" panose="02020603050405020304" pitchFamily="18" charset="0"/>
                <a:sym typeface="Symbol" panose="05050102010706020507" pitchFamily="18" charset="2"/>
              </a:rPr>
              <a:t>m</a:t>
            </a:r>
            <a:r>
              <a:rPr lang="en-US" sz="2400" dirty="0">
                <a:latin typeface="Times New Roman" panose="02020603050405020304" pitchFamily="18" charset="0"/>
                <a:cs typeface="Times New Roman" panose="02020603050405020304" pitchFamily="18" charset="0"/>
                <a:sym typeface="Symbol" panose="05050102010706020507" pitchFamily="18" charset="2"/>
              </a:rPr>
              <a:t> = r.</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This corresponds to the case when  = </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0    </a:t>
            </a:r>
            <a:r>
              <a:rPr lang="en-US" sz="2400" dirty="0">
                <a:latin typeface="Times New Roman" panose="02020603050405020304" pitchFamily="18" charset="0"/>
                <a:cs typeface="Times New Roman" panose="02020603050405020304" pitchFamily="18" charset="0"/>
                <a:sym typeface="Symbol" panose="05050102010706020507" pitchFamily="18" charset="2"/>
              </a:rPr>
              <a:t>and velocity is in phase with applied force.</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The sharpness of the peak at resonance is determined by the value of damping constant r.</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The curve is known as the </a:t>
            </a: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absorption curve </a:t>
            </a:r>
            <a:r>
              <a:rPr lang="en-US" sz="2400" dirty="0">
                <a:latin typeface="Times New Roman" panose="02020603050405020304" pitchFamily="18" charset="0"/>
                <a:cs typeface="Times New Roman" panose="02020603050405020304" pitchFamily="18" charset="0"/>
                <a:sym typeface="Symbol" panose="05050102010706020507" pitchFamily="18" charset="2"/>
              </a:rPr>
              <a:t>of the oscillator</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33</a:t>
            </a:fld>
            <a:endParaRPr lang="en-US"/>
          </a:p>
        </p:txBody>
      </p:sp>
      <p:pic>
        <p:nvPicPr>
          <p:cNvPr id="5" name="Picture 4"/>
          <p:cNvPicPr>
            <a:picLocks noChangeAspect="1"/>
          </p:cNvPicPr>
          <p:nvPr/>
        </p:nvPicPr>
        <p:blipFill>
          <a:blip r:embed="rId2"/>
          <a:stretch>
            <a:fillRect/>
          </a:stretch>
        </p:blipFill>
        <p:spPr>
          <a:xfrm>
            <a:off x="332442" y="1845734"/>
            <a:ext cx="5794038" cy="4180312"/>
          </a:xfrm>
          <a:prstGeom prst="rect">
            <a:avLst/>
          </a:prstGeom>
        </p:spPr>
      </p:pic>
    </p:spTree>
    <p:extLst>
      <p:ext uri="{BB962C8B-B14F-4D97-AF65-F5344CB8AC3E}">
        <p14:creationId xmlns:p14="http://schemas.microsoft.com/office/powerpoint/2010/main" val="3687475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The Q-value in terms of the resonance absorption bandwidth</a:t>
            </a:r>
          </a:p>
        </p:txBody>
      </p:sp>
      <p:sp>
        <p:nvSpPr>
          <p:cNvPr id="3" name="Content Placeholder 2"/>
          <p:cNvSpPr>
            <a:spLocks noGrp="1"/>
          </p:cNvSpPr>
          <p:nvPr>
            <p:ph idx="1"/>
          </p:nvPr>
        </p:nvSpPr>
        <p:spPr>
          <a:xfrm>
            <a:off x="182880" y="1875714"/>
            <a:ext cx="11887200" cy="4023360"/>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absorption curve in the previous slide can be used to defined the Q-value as follows</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where</a:t>
            </a:r>
            <a:r>
              <a:rPr lang="en-US" sz="2800" dirty="0">
                <a:latin typeface="Times New Roman" panose="02020603050405020304" pitchFamily="18" charset="0"/>
                <a:cs typeface="Times New Roman" panose="02020603050405020304" pitchFamily="18" charset="0"/>
                <a:sym typeface="Symbol" panose="05050102010706020507" pitchFamily="18" charset="2"/>
              </a:rPr>
              <a:t>   </a:t>
            </a:r>
            <a:r>
              <a:rPr lang="en-US" sz="2800" baseline="-25000" dirty="0">
                <a:latin typeface="Times New Roman" panose="02020603050405020304" pitchFamily="18" charset="0"/>
                <a:cs typeface="Times New Roman" panose="02020603050405020304" pitchFamily="18" charset="0"/>
                <a:sym typeface="Symbol" panose="05050102010706020507" pitchFamily="18" charset="2"/>
              </a:rPr>
              <a:t>1</a:t>
            </a:r>
            <a:r>
              <a:rPr lang="en-US" sz="2800" dirty="0">
                <a:latin typeface="Times New Roman" panose="02020603050405020304" pitchFamily="18" charset="0"/>
                <a:cs typeface="Times New Roman" panose="02020603050405020304" pitchFamily="18" charset="0"/>
                <a:sym typeface="Symbol" panose="05050102010706020507" pitchFamily="18" charset="2"/>
              </a:rPr>
              <a:t> and  </a:t>
            </a:r>
            <a:r>
              <a:rPr lang="en-US" sz="2800" baseline="-25000" dirty="0">
                <a:latin typeface="Times New Roman" panose="02020603050405020304" pitchFamily="18" charset="0"/>
                <a:cs typeface="Times New Roman" panose="02020603050405020304" pitchFamily="18" charset="0"/>
                <a:sym typeface="Symbol" panose="05050102010706020507" pitchFamily="18" charset="2"/>
              </a:rPr>
              <a:t>2   </a:t>
            </a:r>
            <a:r>
              <a:rPr lang="en-US" sz="2800" dirty="0">
                <a:latin typeface="Times New Roman" panose="02020603050405020304" pitchFamily="18" charset="0"/>
                <a:cs typeface="Times New Roman" panose="02020603050405020304" pitchFamily="18" charset="0"/>
                <a:sym typeface="Symbol" panose="05050102010706020507" pitchFamily="18" charset="2"/>
              </a:rPr>
              <a:t>are frequencies at which the power supplied</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sym typeface="Symbol" panose="05050102010706020507" pitchFamily="18" charset="2"/>
              </a:rPr>
              <a:t>And  </a:t>
            </a: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34</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329064517"/>
              </p:ext>
            </p:extLst>
          </p:nvPr>
        </p:nvGraphicFramePr>
        <p:xfrm>
          <a:off x="3363417" y="2276293"/>
          <a:ext cx="1890148" cy="1036533"/>
        </p:xfrm>
        <a:graphic>
          <a:graphicData uri="http://schemas.openxmlformats.org/presentationml/2006/ole">
            <mc:AlternateContent xmlns:mc="http://schemas.openxmlformats.org/markup-compatibility/2006">
              <mc:Choice xmlns:v="urn:schemas-microsoft-com:vml" Requires="v">
                <p:oleObj spid="_x0000_s20896" name="Equation" r:id="rId3" imgW="787320" imgH="431640" progId="Equation.DSMT4">
                  <p:embed/>
                </p:oleObj>
              </mc:Choice>
              <mc:Fallback>
                <p:oleObj name="Equation" r:id="rId3" imgW="787320" imgH="431640" progId="Equation.DSMT4">
                  <p:embed/>
                  <p:pic>
                    <p:nvPicPr>
                      <p:cNvPr id="0" name=""/>
                      <p:cNvPicPr/>
                      <p:nvPr/>
                    </p:nvPicPr>
                    <p:blipFill>
                      <a:blip r:embed="rId4"/>
                      <a:stretch>
                        <a:fillRect/>
                      </a:stretch>
                    </p:blipFill>
                    <p:spPr>
                      <a:xfrm>
                        <a:off x="3363417" y="2276293"/>
                        <a:ext cx="1890148" cy="103653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675812293"/>
              </p:ext>
            </p:extLst>
          </p:nvPr>
        </p:nvGraphicFramePr>
        <p:xfrm>
          <a:off x="2987207" y="3887394"/>
          <a:ext cx="3536950" cy="944563"/>
        </p:xfrm>
        <a:graphic>
          <a:graphicData uri="http://schemas.openxmlformats.org/presentationml/2006/ole">
            <mc:AlternateContent xmlns:mc="http://schemas.openxmlformats.org/markup-compatibility/2006">
              <mc:Choice xmlns:v="urn:schemas-microsoft-com:vml" Requires="v">
                <p:oleObj spid="_x0000_s20897" name="Equation" r:id="rId5" imgW="1473120" imgH="393480" progId="Equation.DSMT4">
                  <p:embed/>
                </p:oleObj>
              </mc:Choice>
              <mc:Fallback>
                <p:oleObj name="Equation" r:id="rId5" imgW="1473120" imgH="393480" progId="Equation.DSMT4">
                  <p:embed/>
                  <p:pic>
                    <p:nvPicPr>
                      <p:cNvPr id="0" name=""/>
                      <p:cNvPicPr/>
                      <p:nvPr/>
                    </p:nvPicPr>
                    <p:blipFill>
                      <a:blip r:embed="rId6"/>
                      <a:stretch>
                        <a:fillRect/>
                      </a:stretch>
                    </p:blipFill>
                    <p:spPr>
                      <a:xfrm>
                        <a:off x="2987207" y="3887394"/>
                        <a:ext cx="3536950" cy="9445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11373997"/>
              </p:ext>
            </p:extLst>
          </p:nvPr>
        </p:nvGraphicFramePr>
        <p:xfrm>
          <a:off x="1200166" y="5050662"/>
          <a:ext cx="3108325" cy="547687"/>
        </p:xfrm>
        <a:graphic>
          <a:graphicData uri="http://schemas.openxmlformats.org/presentationml/2006/ole">
            <mc:AlternateContent xmlns:mc="http://schemas.openxmlformats.org/markup-compatibility/2006">
              <mc:Choice xmlns:v="urn:schemas-microsoft-com:vml" Requires="v">
                <p:oleObj spid="_x0000_s20898" name="Equation" r:id="rId7" imgW="1295280" imgH="228600" progId="Equation.DSMT4">
                  <p:embed/>
                </p:oleObj>
              </mc:Choice>
              <mc:Fallback>
                <p:oleObj name="Equation" r:id="rId7" imgW="1295280" imgH="228600" progId="Equation.DSMT4">
                  <p:embed/>
                  <p:pic>
                    <p:nvPicPr>
                      <p:cNvPr id="0" name=""/>
                      <p:cNvPicPr/>
                      <p:nvPr/>
                    </p:nvPicPr>
                    <p:blipFill>
                      <a:blip r:embed="rId8"/>
                      <a:stretch>
                        <a:fillRect/>
                      </a:stretch>
                    </p:blipFill>
                    <p:spPr>
                      <a:xfrm>
                        <a:off x="1200166" y="5050662"/>
                        <a:ext cx="3108325" cy="547687"/>
                      </a:xfrm>
                      <a:prstGeom prst="rect">
                        <a:avLst/>
                      </a:prstGeom>
                    </p:spPr>
                  </p:pic>
                </p:oleObj>
              </mc:Fallback>
            </mc:AlternateContent>
          </a:graphicData>
        </a:graphic>
      </p:graphicFrame>
    </p:spTree>
    <p:extLst>
      <p:ext uri="{BB962C8B-B14F-4D97-AF65-F5344CB8AC3E}">
        <p14:creationId xmlns:p14="http://schemas.microsoft.com/office/powerpoint/2010/main" val="2061933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437" y="-333218"/>
            <a:ext cx="10864871" cy="1450757"/>
          </a:xfrm>
        </p:spPr>
        <p:txBody>
          <a:bodyPr/>
          <a:lstStyle/>
          <a:p>
            <a:r>
              <a:rPr lang="en-US" b="1" dirty="0">
                <a:latin typeface="Times New Roman" panose="02020603050405020304" pitchFamily="18" charset="0"/>
                <a:cs typeface="Times New Roman" panose="02020603050405020304" pitchFamily="18" charset="0"/>
              </a:rPr>
              <a:t>The Q-Value as an amplification factor</a:t>
            </a:r>
          </a:p>
        </p:txBody>
      </p:sp>
      <p:sp>
        <p:nvSpPr>
          <p:cNvPr id="3" name="Content Placeholder 2"/>
          <p:cNvSpPr>
            <a:spLocks noGrp="1"/>
          </p:cNvSpPr>
          <p:nvPr>
            <p:ph idx="1"/>
          </p:nvPr>
        </p:nvSpPr>
        <p:spPr>
          <a:xfrm>
            <a:off x="6610659" y="1962821"/>
            <a:ext cx="4856815" cy="4023360"/>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Note that for high values of Q, the damping constant r is small.</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displacement amplitude curve  can be shown in terms of the quality factor Q of the system.</a:t>
            </a:r>
          </a:p>
        </p:txBody>
      </p:sp>
      <p:sp>
        <p:nvSpPr>
          <p:cNvPr id="4" name="Slide Number Placeholder 3"/>
          <p:cNvSpPr>
            <a:spLocks noGrp="1"/>
          </p:cNvSpPr>
          <p:nvPr>
            <p:ph type="sldNum" sz="quarter" idx="12"/>
          </p:nvPr>
        </p:nvSpPr>
        <p:spPr/>
        <p:txBody>
          <a:bodyPr/>
          <a:lstStyle/>
          <a:p>
            <a:fld id="{9958265C-786B-4D75-BDB8-425DA9EF9926}" type="slidenum">
              <a:rPr lang="en-US" smtClean="0"/>
              <a:t>35</a:t>
            </a:fld>
            <a:endParaRPr lang="en-US"/>
          </a:p>
        </p:txBody>
      </p:sp>
      <p:pic>
        <p:nvPicPr>
          <p:cNvPr id="5" name="Picture 4"/>
          <p:cNvPicPr>
            <a:picLocks noChangeAspect="1"/>
          </p:cNvPicPr>
          <p:nvPr/>
        </p:nvPicPr>
        <p:blipFill>
          <a:blip r:embed="rId2"/>
          <a:stretch>
            <a:fillRect/>
          </a:stretch>
        </p:blipFill>
        <p:spPr>
          <a:xfrm>
            <a:off x="209862" y="1091002"/>
            <a:ext cx="5531369" cy="5766998"/>
          </a:xfrm>
          <a:prstGeom prst="rect">
            <a:avLst/>
          </a:prstGeom>
        </p:spPr>
      </p:pic>
    </p:spTree>
    <p:extLst>
      <p:ext uri="{BB962C8B-B14F-4D97-AF65-F5344CB8AC3E}">
        <p14:creationId xmlns:p14="http://schemas.microsoft.com/office/powerpoint/2010/main" val="4977209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latin typeface="Times New Roman" panose="02020603050405020304" pitchFamily="18" charset="0"/>
                <a:cs typeface="Times New Roman" panose="02020603050405020304" pitchFamily="18" charset="0"/>
              </a:rPr>
              <a:t>Vibration isolation</a:t>
            </a:r>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5FFD302A-26A3-48AF-8FB2-8E4650C0437F}" type="slidenum">
              <a:rPr lang="en-US" smtClean="0"/>
              <a:t>36</a:t>
            </a:fld>
            <a:endParaRPr lang="en-US"/>
          </a:p>
        </p:txBody>
      </p:sp>
    </p:spTree>
    <p:extLst>
      <p:ext uri="{BB962C8B-B14F-4D97-AF65-F5344CB8AC3E}">
        <p14:creationId xmlns:p14="http://schemas.microsoft.com/office/powerpoint/2010/main" val="973192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141461"/>
            <a:ext cx="10058400" cy="758426"/>
          </a:xfrm>
        </p:spPr>
        <p:txBody>
          <a:bodyPr/>
          <a:lstStyle/>
          <a:p>
            <a:pPr algn="ctr"/>
            <a:r>
              <a:rPr lang="en-US" b="1" dirty="0">
                <a:latin typeface="Times New Roman" panose="02020603050405020304" pitchFamily="18" charset="0"/>
                <a:cs typeface="Times New Roman" panose="02020603050405020304" pitchFamily="18" charset="0"/>
              </a:rPr>
              <a:t>Vibration isolation</a:t>
            </a:r>
          </a:p>
        </p:txBody>
      </p:sp>
      <p:sp>
        <p:nvSpPr>
          <p:cNvPr id="3" name="Content Placeholder 2"/>
          <p:cNvSpPr>
            <a:spLocks noGrp="1"/>
          </p:cNvSpPr>
          <p:nvPr>
            <p:ph idx="1"/>
          </p:nvPr>
        </p:nvSpPr>
        <p:spPr>
          <a:xfrm>
            <a:off x="152399" y="1120019"/>
            <a:ext cx="11887200" cy="4023360"/>
          </a:xfrm>
          <a:solidFill>
            <a:schemeClr val="bg1"/>
          </a:solidFill>
          <a:ln>
            <a:solidFill>
              <a:schemeClr val="bg1"/>
            </a:solidFill>
          </a:ln>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Generally, the vibration isolation can be divided into to two basic types ; i.e., </a:t>
            </a:r>
          </a:p>
          <a:p>
            <a:pPr marL="0" indent="0">
              <a:buNone/>
            </a:pPr>
            <a:r>
              <a:rPr lang="en-US" sz="2400" b="1" dirty="0">
                <a:solidFill>
                  <a:srgbClr val="FF0000"/>
                </a:solidFill>
                <a:latin typeface="Times New Roman" panose="02020603050405020304" pitchFamily="18" charset="0"/>
                <a:cs typeface="Times New Roman" panose="02020603050405020304" pitchFamily="18" charset="0"/>
              </a:rPr>
              <a:t>(1)    displacement isolation and  (2)    force isolation</a:t>
            </a:r>
            <a:r>
              <a:rPr lang="en-US" sz="2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moving-base model on </a:t>
            </a:r>
            <a:r>
              <a:rPr lang="en-US" sz="2400" b="1" dirty="0">
                <a:solidFill>
                  <a:srgbClr val="FF0000"/>
                </a:solidFill>
                <a:latin typeface="Times New Roman" panose="02020603050405020304" pitchFamily="18" charset="0"/>
                <a:cs typeface="Times New Roman" panose="02020603050405020304" pitchFamily="18" charset="0"/>
              </a:rPr>
              <a:t>the left </a:t>
            </a:r>
            <a:r>
              <a:rPr lang="en-US" sz="2400" dirty="0">
                <a:latin typeface="Times New Roman" panose="02020603050405020304" pitchFamily="18" charset="0"/>
                <a:cs typeface="Times New Roman" panose="02020603050405020304" pitchFamily="18" charset="0"/>
              </a:rPr>
              <a:t>is used in designing isolation to protect the device from motion of its point of attachment (base).</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model on </a:t>
            </a:r>
            <a:r>
              <a:rPr lang="en-US" sz="2400" b="1" dirty="0">
                <a:solidFill>
                  <a:srgbClr val="FF0000"/>
                </a:solidFill>
                <a:latin typeface="Times New Roman" panose="02020603050405020304" pitchFamily="18" charset="0"/>
                <a:cs typeface="Times New Roman" panose="02020603050405020304" pitchFamily="18" charset="0"/>
              </a:rPr>
              <a:t>the right </a:t>
            </a:r>
            <a:r>
              <a:rPr lang="en-US" sz="2400" dirty="0">
                <a:latin typeface="Times New Roman" panose="02020603050405020304" pitchFamily="18" charset="0"/>
                <a:cs typeface="Times New Roman" panose="02020603050405020304" pitchFamily="18" charset="0"/>
              </a:rPr>
              <a:t>is used to protect the point of attachment (ground) from vibration of the mass.</a:t>
            </a:r>
          </a:p>
        </p:txBody>
      </p:sp>
      <p:sp>
        <p:nvSpPr>
          <p:cNvPr id="4" name="Slide Number Placeholder 3"/>
          <p:cNvSpPr>
            <a:spLocks noGrp="1"/>
          </p:cNvSpPr>
          <p:nvPr>
            <p:ph type="sldNum" sz="quarter" idx="12"/>
          </p:nvPr>
        </p:nvSpPr>
        <p:spPr/>
        <p:txBody>
          <a:bodyPr/>
          <a:lstStyle/>
          <a:p>
            <a:fld id="{5FFD302A-26A3-48AF-8FB2-8E4650C0437F}" type="slidenum">
              <a:rPr lang="en-US" smtClean="0"/>
              <a:t>37</a:t>
            </a:fld>
            <a:endParaRPr lang="en-US"/>
          </a:p>
        </p:txBody>
      </p:sp>
      <p:pic>
        <p:nvPicPr>
          <p:cNvPr id="5" name="Picture 4" descr="vib"/>
          <p:cNvPicPr/>
          <p:nvPr/>
        </p:nvPicPr>
        <p:blipFill rotWithShape="1">
          <a:blip r:embed="rId2">
            <a:extLst>
              <a:ext uri="{28A0092B-C50C-407E-A947-70E740481C1C}">
                <a14:useLocalDpi xmlns:a14="http://schemas.microsoft.com/office/drawing/2010/main" val="0"/>
              </a:ext>
            </a:extLst>
          </a:blip>
          <a:srcRect t="12982" b="46943"/>
          <a:stretch/>
        </p:blipFill>
        <p:spPr bwMode="auto">
          <a:xfrm>
            <a:off x="2112341" y="3455771"/>
            <a:ext cx="7788117" cy="3216570"/>
          </a:xfrm>
          <a:prstGeom prst="rect">
            <a:avLst/>
          </a:prstGeom>
          <a:noFill/>
          <a:ln>
            <a:noFill/>
          </a:ln>
          <a:extLst>
            <a:ext uri="{53640926-AAD7-44D8-BBD7-CCE9431645EC}">
              <a14:shadowObscured xmlns:a14="http://schemas.microsoft.com/office/drawing/2010/main"/>
            </a:ext>
          </a:extLst>
        </p:spPr>
      </p:pic>
      <p:sp>
        <p:nvSpPr>
          <p:cNvPr id="6" name="Rectangle 5"/>
          <p:cNvSpPr/>
          <p:nvPr/>
        </p:nvSpPr>
        <p:spPr>
          <a:xfrm>
            <a:off x="10539141" y="3396059"/>
            <a:ext cx="430887" cy="3276282"/>
          </a:xfrm>
          <a:prstGeom prst="rect">
            <a:avLst/>
          </a:prstGeom>
        </p:spPr>
        <p:txBody>
          <a:bodyPr vert="vert270" wrap="none">
            <a:spAutoFit/>
          </a:bodyPr>
          <a:lstStyle/>
          <a:p>
            <a:r>
              <a:rPr lang="en-US" sz="1600" dirty="0"/>
              <a:t>http://slideplayer.com/slide/8032841/</a:t>
            </a:r>
          </a:p>
        </p:txBody>
      </p:sp>
    </p:spTree>
    <p:extLst>
      <p:ext uri="{BB962C8B-B14F-4D97-AF65-F5344CB8AC3E}">
        <p14:creationId xmlns:p14="http://schemas.microsoft.com/office/powerpoint/2010/main" val="18420707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651" y="340790"/>
            <a:ext cx="10058400" cy="1450757"/>
          </a:xfrm>
        </p:spPr>
        <p:txBody>
          <a:bodyPr/>
          <a:lstStyle/>
          <a:p>
            <a:r>
              <a:rPr lang="en-US" b="1" dirty="0">
                <a:latin typeface="Times New Roman" panose="02020603050405020304" pitchFamily="18" charset="0"/>
                <a:cs typeface="Times New Roman" panose="02020603050405020304" pitchFamily="18" charset="0"/>
              </a:rPr>
              <a:t>Problem on displacement vibration insulation </a:t>
            </a:r>
          </a:p>
        </p:txBody>
      </p:sp>
      <p:sp>
        <p:nvSpPr>
          <p:cNvPr id="3" name="Content Placeholder 2"/>
          <p:cNvSpPr>
            <a:spLocks noGrp="1"/>
          </p:cNvSpPr>
          <p:nvPr>
            <p:ph idx="1"/>
          </p:nvPr>
        </p:nvSpPr>
        <p:spPr>
          <a:xfrm>
            <a:off x="8255358" y="1791547"/>
            <a:ext cx="3721994" cy="4614051"/>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 = vertical displacement of  the base about its rest position.</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x = vertical vibration of the floor about its equilibrium position</a:t>
            </a:r>
          </a:p>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Requirement</a:t>
            </a:r>
            <a:r>
              <a:rPr lang="en-US" sz="2400" dirty="0">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Protect sensitive objects (i.e. heavy base) from vibrating floors and foundations. </a:t>
            </a:r>
          </a:p>
          <a:p>
            <a:pPr>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Target</a:t>
            </a:r>
            <a:r>
              <a:rPr lang="en-US" sz="2400" dirty="0">
                <a:latin typeface="Times New Roman" panose="02020603050405020304" pitchFamily="18" charset="0"/>
                <a:cs typeface="Times New Roman" panose="02020603050405020304" pitchFamily="18" charset="0"/>
              </a:rPr>
              <a:t> : The ratio y/A is kept to a minimum.</a:t>
            </a:r>
          </a:p>
        </p:txBody>
      </p:sp>
      <p:pic>
        <p:nvPicPr>
          <p:cNvPr id="4" name="Picture 3"/>
          <p:cNvPicPr>
            <a:picLocks noChangeAspect="1"/>
          </p:cNvPicPr>
          <p:nvPr/>
        </p:nvPicPr>
        <p:blipFill>
          <a:blip r:embed="rId3"/>
          <a:stretch>
            <a:fillRect/>
          </a:stretch>
        </p:blipFill>
        <p:spPr>
          <a:xfrm>
            <a:off x="289962" y="1845734"/>
            <a:ext cx="7776083" cy="4207336"/>
          </a:xfrm>
          <a:prstGeom prst="rect">
            <a:avLst/>
          </a:prstGeom>
        </p:spPr>
      </p:pic>
      <p:sp>
        <p:nvSpPr>
          <p:cNvPr id="5" name="Slide Number Placeholder 4"/>
          <p:cNvSpPr>
            <a:spLocks noGrp="1"/>
          </p:cNvSpPr>
          <p:nvPr>
            <p:ph type="sldNum" sz="quarter" idx="12"/>
          </p:nvPr>
        </p:nvSpPr>
        <p:spPr/>
        <p:txBody>
          <a:bodyPr/>
          <a:lstStyle/>
          <a:p>
            <a:fld id="{5FFD302A-26A3-48AF-8FB2-8E4650C0437F}" type="slidenum">
              <a:rPr lang="en-US" smtClean="0"/>
              <a:t>38</a:t>
            </a:fld>
            <a:endParaRPr lang="en-US"/>
          </a:p>
        </p:txBody>
      </p:sp>
      <p:sp>
        <p:nvSpPr>
          <p:cNvPr id="6" name="Oval 5"/>
          <p:cNvSpPr/>
          <p:nvPr/>
        </p:nvSpPr>
        <p:spPr>
          <a:xfrm>
            <a:off x="9364780" y="5410256"/>
            <a:ext cx="2612572" cy="803084"/>
          </a:xfrm>
          <a:prstGeom prst="ellipse">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399314" y="4659086"/>
            <a:ext cx="2293257" cy="707886"/>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This ratio is known as transmissibility.</a:t>
            </a:r>
          </a:p>
        </p:txBody>
      </p:sp>
      <p:cxnSp>
        <p:nvCxnSpPr>
          <p:cNvPr id="9" name="Straight Arrow Connector 8"/>
          <p:cNvCxnSpPr/>
          <p:nvPr/>
        </p:nvCxnSpPr>
        <p:spPr>
          <a:xfrm>
            <a:off x="7692571" y="4978400"/>
            <a:ext cx="1672209" cy="6241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36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b="1" dirty="0">
                <a:latin typeface="Times New Roman" panose="02020603050405020304" pitchFamily="18" charset="0"/>
                <a:cs typeface="Times New Roman" panose="02020603050405020304" pitchFamily="18" charset="0"/>
              </a:rPr>
              <a:t>Equation of motion</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Suppose y &gt; x;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Suppose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Determine the derivatives of </a:t>
            </a:r>
            <a:r>
              <a:rPr lang="en-US" sz="2400" i="1" dirty="0">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 and </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and substitute in the equation of motion.</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ends up in terms of the </a:t>
            </a:r>
            <a:r>
              <a:rPr lang="en-US" sz="2400" b="1" dirty="0">
                <a:solidFill>
                  <a:srgbClr val="FF0000"/>
                </a:solidFill>
                <a:latin typeface="Times New Roman" panose="02020603050405020304" pitchFamily="18" charset="0"/>
                <a:cs typeface="Times New Roman" panose="02020603050405020304" pitchFamily="18" charset="0"/>
              </a:rPr>
              <a:t>magnitude</a:t>
            </a:r>
            <a:r>
              <a:rPr lang="en-US" sz="2400" dirty="0">
                <a:latin typeface="Times New Roman" panose="02020603050405020304" pitchFamily="18" charset="0"/>
                <a:cs typeface="Times New Roman" panose="02020603050405020304" pitchFamily="18" charset="0"/>
              </a:rPr>
              <a:t> ratio as follows, </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FFD302A-26A3-48AF-8FB2-8E4650C0437F}" type="slidenum">
              <a:rPr lang="en-US" smtClean="0"/>
              <a:t>39</a:t>
            </a:fld>
            <a:endParaRPr lang="en-US"/>
          </a:p>
        </p:txBody>
      </p:sp>
      <p:sp>
        <p:nvSpPr>
          <p:cNvPr id="5" name="Title 1"/>
          <p:cNvSpPr txBox="1">
            <a:spLocks/>
          </p:cNvSpPr>
          <p:nvPr/>
        </p:nvSpPr>
        <p:spPr>
          <a:xfrm>
            <a:off x="1365391" y="307447"/>
            <a:ext cx="10949577"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Problem on displacement vibration insulation (cont.)</a:t>
            </a:r>
          </a:p>
        </p:txBody>
      </p:sp>
      <p:graphicFrame>
        <p:nvGraphicFramePr>
          <p:cNvPr id="6" name="Object 5"/>
          <p:cNvGraphicFramePr>
            <a:graphicFrameLocks noChangeAspect="1"/>
          </p:cNvGraphicFramePr>
          <p:nvPr>
            <p:extLst>
              <p:ext uri="{D42A27DB-BD31-4B8C-83A1-F6EECF244321}">
                <p14:modId xmlns:p14="http://schemas.microsoft.com/office/powerpoint/2010/main" val="539423593"/>
              </p:ext>
            </p:extLst>
          </p:nvPr>
        </p:nvGraphicFramePr>
        <p:xfrm>
          <a:off x="3349267" y="2319127"/>
          <a:ext cx="3490913" cy="989012"/>
        </p:xfrm>
        <a:graphic>
          <a:graphicData uri="http://schemas.openxmlformats.org/presentationml/2006/ole">
            <mc:AlternateContent xmlns:mc="http://schemas.openxmlformats.org/markup-compatibility/2006">
              <mc:Choice xmlns:v="urn:schemas-microsoft-com:vml" Requires="v">
                <p:oleObj spid="_x0000_s25868" name="Equation" r:id="rId4" imgW="1612800" imgH="457200" progId="Equation.DSMT4">
                  <p:embed/>
                </p:oleObj>
              </mc:Choice>
              <mc:Fallback>
                <p:oleObj name="Equation" r:id="rId4" imgW="1612800" imgH="457200" progId="Equation.DSMT4">
                  <p:embed/>
                  <p:pic>
                    <p:nvPicPr>
                      <p:cNvPr id="0" name=""/>
                      <p:cNvPicPr/>
                      <p:nvPr/>
                    </p:nvPicPr>
                    <p:blipFill>
                      <a:blip r:embed="rId5"/>
                      <a:stretch>
                        <a:fillRect/>
                      </a:stretch>
                    </p:blipFill>
                    <p:spPr>
                      <a:xfrm>
                        <a:off x="3349267" y="2319127"/>
                        <a:ext cx="3490913" cy="989012"/>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2493963" y="3308350"/>
          <a:ext cx="4287837" cy="549275"/>
        </p:xfrm>
        <a:graphic>
          <a:graphicData uri="http://schemas.openxmlformats.org/presentationml/2006/ole">
            <mc:AlternateContent xmlns:mc="http://schemas.openxmlformats.org/markup-compatibility/2006">
              <mc:Choice xmlns:v="urn:schemas-microsoft-com:vml" Requires="v">
                <p:oleObj spid="_x0000_s25869" name="Equation" r:id="rId6" imgW="1981080" imgH="253800" progId="Equation.DSMT4">
                  <p:embed/>
                </p:oleObj>
              </mc:Choice>
              <mc:Fallback>
                <p:oleObj name="Equation" r:id="rId6" imgW="1981080" imgH="253800" progId="Equation.DSMT4">
                  <p:embed/>
                  <p:pic>
                    <p:nvPicPr>
                      <p:cNvPr id="0" name=""/>
                      <p:cNvPicPr/>
                      <p:nvPr/>
                    </p:nvPicPr>
                    <p:blipFill>
                      <a:blip r:embed="rId7"/>
                      <a:stretch>
                        <a:fillRect/>
                      </a:stretch>
                    </p:blipFill>
                    <p:spPr>
                      <a:xfrm>
                        <a:off x="2493963" y="3308350"/>
                        <a:ext cx="4287837" cy="549275"/>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8" name="Object 7"/>
              <p:cNvSpPr txBox="1"/>
              <p:nvPr/>
            </p:nvSpPr>
            <p:spPr>
              <a:xfrm>
                <a:off x="3890963" y="4756150"/>
                <a:ext cx="4832350" cy="157956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d>
                        <m:dPr>
                          <m:begChr m:val="|"/>
                          <m:endChr m:val="|"/>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𝑦</m:t>
                              </m:r>
                            </m:num>
                            <m:den>
                              <m:r>
                                <a:rPr lang="en-US" i="1">
                                  <a:solidFill>
                                    <a:srgbClr val="000000"/>
                                  </a:solidFill>
                                  <a:latin typeface="Cambria Math" panose="02040503050406030204" pitchFamily="18" charset="0"/>
                                </a:rPr>
                                <m:t>𝐴</m:t>
                              </m:r>
                            </m:den>
                          </m:f>
                        </m:e>
                      </m:d>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𝑟</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𝑠</m:t>
                                          </m:r>
                                        </m:e>
                                        <m:sup>
                                          <m:r>
                                            <a:rPr lang="en-US" i="1">
                                              <a:solidFill>
                                                <a:srgbClr val="000000"/>
                                              </a:solidFill>
                                              <a:latin typeface="Cambria Math" panose="02040503050406030204" pitchFamily="18" charset="0"/>
                                            </a:rPr>
                                            <m:t>2</m:t>
                                          </m:r>
                                        </m:sup>
                                      </m:sSup>
                                    </m:num>
                                    <m:den>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2</m:t>
                                          </m:r>
                                        </m:sup>
                                      </m:sSup>
                                    </m:den>
                                  </m:f>
                                </m:e>
                              </m:d>
                            </m:e>
                            <m: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den>
                              </m:f>
                            </m:sup>
                          </m:sSup>
                        </m:num>
                        <m:den>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𝑟</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𝜔</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𝑠</m:t>
                                              </m:r>
                                            </m:num>
                                            <m:den>
                                              <m:r>
                                                <a:rPr lang="en-US" i="1">
                                                  <a:solidFill>
                                                    <a:srgbClr val="000000"/>
                                                  </a:solidFill>
                                                  <a:latin typeface="Cambria Math" panose="02040503050406030204" pitchFamily="18" charset="0"/>
                                                </a:rPr>
                                                <m:t>𝜔</m:t>
                                              </m:r>
                                            </m:den>
                                          </m:f>
                                        </m:e>
                                      </m:d>
                                    </m:e>
                                    <m:sup>
                                      <m:r>
                                        <a:rPr lang="en-US" i="1">
                                          <a:solidFill>
                                            <a:srgbClr val="000000"/>
                                          </a:solidFill>
                                          <a:latin typeface="Cambria Math" panose="02040503050406030204" pitchFamily="18" charset="0"/>
                                        </a:rPr>
                                        <m:t>2</m:t>
                                      </m:r>
                                    </m:sup>
                                  </m:sSup>
                                </m:e>
                              </m:d>
                            </m:e>
                            <m: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den>
                              </m:f>
                            </m:sup>
                          </m:sSup>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𝑟</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𝑠</m:t>
                                          </m:r>
                                        </m:e>
                                        <m:sup>
                                          <m:r>
                                            <a:rPr lang="en-US" i="1">
                                              <a:solidFill>
                                                <a:srgbClr val="000000"/>
                                              </a:solidFill>
                                              <a:latin typeface="Cambria Math" panose="02040503050406030204" pitchFamily="18" charset="0"/>
                                            </a:rPr>
                                            <m:t>2</m:t>
                                          </m:r>
                                        </m:sup>
                                      </m:sSup>
                                    </m:num>
                                    <m:den>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2</m:t>
                                          </m:r>
                                        </m:sup>
                                      </m:sSup>
                                    </m:den>
                                  </m:f>
                                </m:e>
                              </m:d>
                            </m:e>
                            <m: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den>
                              </m:f>
                            </m:sup>
                          </m:sSup>
                        </m:num>
                        <m:den>
                          <m:d>
                            <m:dPr>
                              <m:begChr m:val="|"/>
                              <m:endChr m:val="|"/>
                              <m:ctrlPr>
                                <a:rPr lang="en-US" i="1" smtClean="0">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m:rPr>
                                      <m:sty m:val="p"/>
                                    </m:rPr>
                                    <a:rPr lang="en-US">
                                      <a:solidFill>
                                        <a:srgbClr val="000000"/>
                                      </a:solidFill>
                                      <a:latin typeface="Cambria Math" panose="02040503050406030204" pitchFamily="18" charset="0"/>
                                    </a:rPr>
                                    <m:t>Z</m:t>
                                  </m:r>
                                </m:e>
                                <m:sub>
                                  <m:r>
                                    <m:rPr>
                                      <m:sty m:val="p"/>
                                    </m:rPr>
                                    <a:rPr lang="en-US">
                                      <a:solidFill>
                                        <a:srgbClr val="000000"/>
                                      </a:solidFill>
                                      <a:latin typeface="Cambria Math" panose="02040503050406030204" pitchFamily="18" charset="0"/>
                                    </a:rPr>
                                    <m:t>m</m:t>
                                  </m:r>
                                </m:sub>
                              </m:sSub>
                            </m:e>
                          </m:d>
                        </m:den>
                      </m:f>
                    </m:oMath>
                  </m:oMathPara>
                </a14:m>
                <a:endParaRPr lang="en-US" dirty="0"/>
              </a:p>
            </p:txBody>
          </p:sp>
        </mc:Choice>
        <mc:Fallback>
          <p:sp>
            <p:nvSpPr>
              <p:cNvPr id="8" name="Object 7"/>
              <p:cNvSpPr txBox="1">
                <a:spLocks noRot="1" noChangeAspect="1" noMove="1" noResize="1" noEditPoints="1" noAdjustHandles="1" noChangeArrowheads="1" noChangeShapeType="1" noTextEdit="1"/>
              </p:cNvSpPr>
              <p:nvPr/>
            </p:nvSpPr>
            <p:spPr>
              <a:xfrm>
                <a:off x="3890963" y="4756150"/>
                <a:ext cx="4832350" cy="1579563"/>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19452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217" y="260845"/>
            <a:ext cx="10058400" cy="1450757"/>
          </a:xfrm>
        </p:spPr>
        <p:txBody>
          <a:bodyPr/>
          <a:lstStyle/>
          <a:p>
            <a:r>
              <a:rPr lang="en-US" b="1" dirty="0">
                <a:latin typeface="Times New Roman" panose="02020603050405020304" pitchFamily="18" charset="0"/>
                <a:cs typeface="Times New Roman" panose="02020603050405020304" pitchFamily="18" charset="0"/>
              </a:rPr>
              <a:t>Behavior of the forced oscillator</a:t>
            </a:r>
          </a:p>
        </p:txBody>
      </p:sp>
      <p:sp>
        <p:nvSpPr>
          <p:cNvPr id="3" name="Content Placeholder 2"/>
          <p:cNvSpPr>
            <a:spLocks noGrp="1"/>
          </p:cNvSpPr>
          <p:nvPr>
            <p:ph idx="1"/>
          </p:nvPr>
        </p:nvSpPr>
        <p:spPr>
          <a:xfrm>
            <a:off x="296214" y="1845734"/>
            <a:ext cx="11556920"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Consider a mechanical forced oscillator with force  F</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cos</a:t>
            </a:r>
            <a:r>
              <a:rPr lang="en-US" sz="2400" dirty="0">
                <a:latin typeface="Times New Roman" panose="02020603050405020304" pitchFamily="18" charset="0"/>
                <a:cs typeface="Times New Roman" panose="02020603050405020304" pitchFamily="18" charset="0"/>
                <a:sym typeface="Symbol" panose="05050102010706020507" pitchFamily="18" charset="2"/>
              </a:rPr>
              <a:t>t applied to </a:t>
            </a: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damped oscillator</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The equation of motion is given by</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The complete solution for the case is composed of  </a:t>
            </a:r>
          </a:p>
          <a:p>
            <a:pPr marL="0" indent="0">
              <a:buNone/>
            </a:pPr>
            <a:r>
              <a:rPr lang="en-US" sz="2400" dirty="0">
                <a:latin typeface="Times New Roman" panose="02020603050405020304" pitchFamily="18" charset="0"/>
                <a:cs typeface="Times New Roman" panose="02020603050405020304" pitchFamily="18" charset="0"/>
                <a:sym typeface="Symbol" panose="05050102010706020507" pitchFamily="18" charset="2"/>
              </a:rPr>
              <a:t>	(1) </a:t>
            </a: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Transient term</a:t>
            </a:r>
            <a:r>
              <a:rPr lang="en-US" sz="2400" dirty="0">
                <a:latin typeface="Times New Roman" panose="02020603050405020304" pitchFamily="18" charset="0"/>
                <a:cs typeface="Times New Roman" panose="02020603050405020304" pitchFamily="18" charset="0"/>
                <a:sym typeface="Symbol" panose="05050102010706020507" pitchFamily="18" charset="2"/>
              </a:rPr>
              <a:t>		and 	(2)  </a:t>
            </a: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Steady state term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4</a:t>
            </a:fld>
            <a:endParaRPr lang="en-US"/>
          </a:p>
        </p:txBody>
      </p:sp>
      <p:pic>
        <p:nvPicPr>
          <p:cNvPr id="5" name="Picture 4"/>
          <p:cNvPicPr>
            <a:picLocks noChangeAspect="1"/>
          </p:cNvPicPr>
          <p:nvPr/>
        </p:nvPicPr>
        <p:blipFill rotWithShape="1">
          <a:blip r:embed="rId4"/>
          <a:srcRect l="4960" r="13039"/>
          <a:stretch/>
        </p:blipFill>
        <p:spPr>
          <a:xfrm>
            <a:off x="8629935" y="260845"/>
            <a:ext cx="3562065" cy="1495335"/>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1241466957"/>
              </p:ext>
            </p:extLst>
          </p:nvPr>
        </p:nvGraphicFramePr>
        <p:xfrm>
          <a:off x="5087065" y="2296397"/>
          <a:ext cx="3677387" cy="575591"/>
        </p:xfrm>
        <a:graphic>
          <a:graphicData uri="http://schemas.openxmlformats.org/presentationml/2006/ole">
            <mc:AlternateContent xmlns:mc="http://schemas.openxmlformats.org/markup-compatibility/2006">
              <mc:Choice xmlns:v="urn:schemas-microsoft-com:vml" Requires="v">
                <p:oleObj spid="_x0000_s1247" name="Equation" r:id="rId5" imgW="1460160" imgH="228600" progId="Equation.DSMT4">
                  <p:embed/>
                </p:oleObj>
              </mc:Choice>
              <mc:Fallback>
                <p:oleObj name="Equation" r:id="rId5" imgW="1460160" imgH="228600" progId="Equation.DSMT4">
                  <p:embed/>
                  <p:pic>
                    <p:nvPicPr>
                      <p:cNvPr id="0" name=""/>
                      <p:cNvPicPr/>
                      <p:nvPr/>
                    </p:nvPicPr>
                    <p:blipFill>
                      <a:blip r:embed="rId6"/>
                      <a:stretch>
                        <a:fillRect/>
                      </a:stretch>
                    </p:blipFill>
                    <p:spPr>
                      <a:xfrm>
                        <a:off x="5087065" y="2296397"/>
                        <a:ext cx="3677387" cy="575591"/>
                      </a:xfrm>
                      <a:prstGeom prst="rect">
                        <a:avLst/>
                      </a:prstGeom>
                    </p:spPr>
                  </p:pic>
                </p:oleObj>
              </mc:Fallback>
            </mc:AlternateContent>
          </a:graphicData>
        </a:graphic>
      </p:graphicFrame>
      <p:pic>
        <p:nvPicPr>
          <p:cNvPr id="1028" name="Picture 4" descr="http://www.acs.psu.edu/drussell/Demos/SHO/force1.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5001" y="4084323"/>
            <a:ext cx="6565981" cy="20460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998583" y="5761011"/>
            <a:ext cx="682580" cy="369332"/>
          </a:xfrm>
          <a:prstGeom prst="rect">
            <a:avLst/>
          </a:prstGeom>
          <a:noFill/>
        </p:spPr>
        <p:txBody>
          <a:bodyPr wrap="square" rtlCol="0">
            <a:spAutoFit/>
          </a:bodyPr>
          <a:lstStyle/>
          <a:p>
            <a:r>
              <a:rPr lang="en-US" dirty="0"/>
              <a:t>time</a:t>
            </a:r>
          </a:p>
        </p:txBody>
      </p:sp>
      <p:sp>
        <p:nvSpPr>
          <p:cNvPr id="9" name="TextBox 8"/>
          <p:cNvSpPr txBox="1"/>
          <p:nvPr/>
        </p:nvSpPr>
        <p:spPr>
          <a:xfrm>
            <a:off x="855156" y="4084323"/>
            <a:ext cx="1499845" cy="369332"/>
          </a:xfrm>
          <a:prstGeom prst="rect">
            <a:avLst/>
          </a:prstGeom>
          <a:noFill/>
        </p:spPr>
        <p:txBody>
          <a:bodyPr wrap="square" rtlCol="0">
            <a:spAutoFit/>
          </a:bodyPr>
          <a:lstStyle/>
          <a:p>
            <a:r>
              <a:rPr lang="en-US" dirty="0"/>
              <a:t>displacement</a:t>
            </a:r>
          </a:p>
        </p:txBody>
      </p:sp>
      <p:sp>
        <p:nvSpPr>
          <p:cNvPr id="8" name="Rectangle 7"/>
          <p:cNvSpPr/>
          <p:nvPr/>
        </p:nvSpPr>
        <p:spPr>
          <a:xfrm>
            <a:off x="2913943" y="4084323"/>
            <a:ext cx="2962141" cy="1784771"/>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688333" y="5591734"/>
            <a:ext cx="2386341" cy="338554"/>
          </a:xfrm>
          <a:prstGeom prst="rect">
            <a:avLst/>
          </a:prstGeom>
          <a:noFill/>
        </p:spPr>
        <p:txBody>
          <a:bodyPr wrap="square" rtlCol="0">
            <a:spAutoFit/>
          </a:bodyPr>
          <a:lstStyle/>
          <a:p>
            <a:r>
              <a:rPr lang="en-US" sz="1600" dirty="0"/>
              <a:t>Transient + steady state</a:t>
            </a:r>
          </a:p>
        </p:txBody>
      </p:sp>
      <p:sp>
        <p:nvSpPr>
          <p:cNvPr id="12" name="TextBox 11"/>
          <p:cNvSpPr txBox="1"/>
          <p:nvPr/>
        </p:nvSpPr>
        <p:spPr>
          <a:xfrm>
            <a:off x="6826612" y="5561137"/>
            <a:ext cx="2386341" cy="338554"/>
          </a:xfrm>
          <a:prstGeom prst="rect">
            <a:avLst/>
          </a:prstGeom>
          <a:noFill/>
        </p:spPr>
        <p:txBody>
          <a:bodyPr wrap="square" rtlCol="0">
            <a:spAutoFit/>
          </a:bodyPr>
          <a:lstStyle/>
          <a:p>
            <a:r>
              <a:rPr lang="en-US" sz="1600" dirty="0"/>
              <a:t>steady state</a:t>
            </a:r>
          </a:p>
        </p:txBody>
      </p:sp>
      <p:sp>
        <p:nvSpPr>
          <p:cNvPr id="11" name="Rectangle 10"/>
          <p:cNvSpPr/>
          <p:nvPr/>
        </p:nvSpPr>
        <p:spPr>
          <a:xfrm>
            <a:off x="2803025" y="6455578"/>
            <a:ext cx="6117957" cy="369332"/>
          </a:xfrm>
          <a:prstGeom prst="rect">
            <a:avLst/>
          </a:prstGeom>
        </p:spPr>
        <p:txBody>
          <a:bodyPr wrap="none">
            <a:spAutoFit/>
          </a:bodyPr>
          <a:lstStyle/>
          <a:p>
            <a:r>
              <a:rPr lang="en-US" dirty="0"/>
              <a:t>http://www.acs.psu.edu/drussell/Demos/SHO/mass-force.html</a:t>
            </a:r>
          </a:p>
        </p:txBody>
      </p:sp>
      <p:sp>
        <p:nvSpPr>
          <p:cNvPr id="13" name="TextBox 12"/>
          <p:cNvSpPr txBox="1"/>
          <p:nvPr/>
        </p:nvSpPr>
        <p:spPr>
          <a:xfrm>
            <a:off x="696932" y="4976708"/>
            <a:ext cx="1459479" cy="369332"/>
          </a:xfrm>
          <a:prstGeom prst="rect">
            <a:avLst/>
          </a:prstGeom>
          <a:noFill/>
          <a:ln>
            <a:solidFill>
              <a:srgbClr val="FF0000"/>
            </a:solidFill>
          </a:ln>
        </p:spPr>
        <p:txBody>
          <a:bodyPr wrap="square" rtlCol="0">
            <a:spAutoFit/>
          </a:bodyPr>
          <a:lstStyle/>
          <a:p>
            <a:r>
              <a:rPr lang="en-US" dirty="0"/>
              <a:t>Applied force</a:t>
            </a:r>
          </a:p>
        </p:txBody>
      </p:sp>
      <p:cxnSp>
        <p:nvCxnSpPr>
          <p:cNvPr id="15" name="Straight Arrow Connector 14"/>
          <p:cNvCxnSpPr>
            <a:stCxn id="13" idx="3"/>
          </p:cNvCxnSpPr>
          <p:nvPr/>
        </p:nvCxnSpPr>
        <p:spPr>
          <a:xfrm flipV="1">
            <a:off x="2156411" y="5051685"/>
            <a:ext cx="991523" cy="1096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74733" y="5610441"/>
            <a:ext cx="1459479" cy="369332"/>
          </a:xfrm>
          <a:prstGeom prst="rect">
            <a:avLst/>
          </a:prstGeom>
          <a:noFill/>
          <a:ln>
            <a:solidFill>
              <a:srgbClr val="FF0000"/>
            </a:solidFill>
          </a:ln>
        </p:spPr>
        <p:txBody>
          <a:bodyPr wrap="square" rtlCol="0">
            <a:spAutoFit/>
          </a:bodyPr>
          <a:lstStyle/>
          <a:p>
            <a:r>
              <a:rPr lang="en-US" dirty="0"/>
              <a:t>Displacement</a:t>
            </a:r>
          </a:p>
        </p:txBody>
      </p:sp>
      <p:cxnSp>
        <p:nvCxnSpPr>
          <p:cNvPr id="18" name="Straight Arrow Connector 17"/>
          <p:cNvCxnSpPr/>
          <p:nvPr/>
        </p:nvCxnSpPr>
        <p:spPr>
          <a:xfrm flipV="1">
            <a:off x="2158544" y="5574907"/>
            <a:ext cx="1061579" cy="2278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271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Physical meaning of the ratio |y/A|</a:t>
            </a:r>
          </a:p>
        </p:txBody>
      </p:sp>
      <p:sp>
        <p:nvSpPr>
          <p:cNvPr id="4" name="Slide Number Placeholder 3"/>
          <p:cNvSpPr>
            <a:spLocks noGrp="1"/>
          </p:cNvSpPr>
          <p:nvPr>
            <p:ph type="sldNum" sz="quarter" idx="12"/>
          </p:nvPr>
        </p:nvSpPr>
        <p:spPr/>
        <p:txBody>
          <a:bodyPr/>
          <a:lstStyle/>
          <a:p>
            <a:fld id="{5FFD302A-26A3-48AF-8FB2-8E4650C0437F}" type="slidenum">
              <a:rPr lang="en-US" smtClean="0"/>
              <a:t>40</a:t>
            </a:fld>
            <a:endParaRPr lang="en-US"/>
          </a:p>
        </p:txBody>
      </p:sp>
      <p:sp>
        <p:nvSpPr>
          <p:cNvPr id="6" name="Content Placeholder 5"/>
          <p:cNvSpPr>
            <a:spLocks noGrp="1"/>
          </p:cNvSpPr>
          <p:nvPr>
            <p:ph idx="1"/>
          </p:nvPr>
        </p:nvSpPr>
        <p:spPr>
          <a:xfrm>
            <a:off x="1097280" y="4296228"/>
            <a:ext cx="10058400" cy="1572865"/>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What does it mean if the magnitude ratio is </a:t>
            </a:r>
            <a:r>
              <a:rPr lang="en-US" sz="2800" b="1" dirty="0">
                <a:solidFill>
                  <a:srgbClr val="FF0000"/>
                </a:solidFill>
                <a:latin typeface="Times New Roman" panose="02020603050405020304" pitchFamily="18" charset="0"/>
                <a:cs typeface="Times New Roman" panose="02020603050405020304" pitchFamily="18" charset="0"/>
              </a:rPr>
              <a:t>greater than 1</a:t>
            </a:r>
            <a:r>
              <a:rPr lang="en-US" sz="28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Under the condition, this is found that                     or  </a:t>
            </a:r>
          </a:p>
        </p:txBody>
      </p:sp>
      <p:graphicFrame>
        <p:nvGraphicFramePr>
          <p:cNvPr id="8" name="Object 7"/>
          <p:cNvGraphicFramePr>
            <a:graphicFrameLocks noChangeAspect="1"/>
          </p:cNvGraphicFramePr>
          <p:nvPr/>
        </p:nvGraphicFramePr>
        <p:xfrm>
          <a:off x="6819900" y="4833938"/>
          <a:ext cx="1414463" cy="565150"/>
        </p:xfrm>
        <a:graphic>
          <a:graphicData uri="http://schemas.openxmlformats.org/presentationml/2006/ole">
            <mc:AlternateContent xmlns:mc="http://schemas.openxmlformats.org/markup-compatibility/2006">
              <mc:Choice xmlns:v="urn:schemas-microsoft-com:vml" Requires="v">
                <p:oleObj spid="_x0000_s26888" name="Equation" r:id="rId4" imgW="634680" imgH="253800" progId="Equation.DSMT4">
                  <p:embed/>
                </p:oleObj>
              </mc:Choice>
              <mc:Fallback>
                <p:oleObj name="Equation" r:id="rId4" imgW="634680" imgH="253800" progId="Equation.DSMT4">
                  <p:embed/>
                  <p:pic>
                    <p:nvPicPr>
                      <p:cNvPr id="0" name=""/>
                      <p:cNvPicPr/>
                      <p:nvPr/>
                    </p:nvPicPr>
                    <p:blipFill>
                      <a:blip r:embed="rId5"/>
                      <a:stretch>
                        <a:fillRect/>
                      </a:stretch>
                    </p:blipFill>
                    <p:spPr>
                      <a:xfrm>
                        <a:off x="6819900" y="4833938"/>
                        <a:ext cx="1414463" cy="565150"/>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9061225" y="4723782"/>
          <a:ext cx="1301750" cy="960438"/>
        </p:xfrm>
        <a:graphic>
          <a:graphicData uri="http://schemas.openxmlformats.org/presentationml/2006/ole">
            <mc:AlternateContent xmlns:mc="http://schemas.openxmlformats.org/markup-compatibility/2006">
              <mc:Choice xmlns:v="urn:schemas-microsoft-com:vml" Requires="v">
                <p:oleObj spid="_x0000_s26889" name="Equation" r:id="rId6" imgW="583920" imgH="431640" progId="Equation.DSMT4">
                  <p:embed/>
                </p:oleObj>
              </mc:Choice>
              <mc:Fallback>
                <p:oleObj name="Equation" r:id="rId6" imgW="583920" imgH="431640" progId="Equation.DSMT4">
                  <p:embed/>
                  <p:pic>
                    <p:nvPicPr>
                      <p:cNvPr id="0" name=""/>
                      <p:cNvPicPr/>
                      <p:nvPr/>
                    </p:nvPicPr>
                    <p:blipFill>
                      <a:blip r:embed="rId7"/>
                      <a:stretch>
                        <a:fillRect/>
                      </a:stretch>
                    </p:blipFill>
                    <p:spPr>
                      <a:xfrm>
                        <a:off x="9061225" y="4723782"/>
                        <a:ext cx="1301750" cy="960438"/>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9" name="Object 7">
                <a:extLst>
                  <a:ext uri="{FF2B5EF4-FFF2-40B4-BE49-F238E27FC236}">
                    <a16:creationId xmlns:a16="http://schemas.microsoft.com/office/drawing/2014/main" id="{E9975D47-98B0-40B2-AF80-9656B5B35D93}"/>
                  </a:ext>
                </a:extLst>
              </p:cNvPr>
              <p:cNvSpPr txBox="1"/>
              <p:nvPr/>
            </p:nvSpPr>
            <p:spPr>
              <a:xfrm>
                <a:off x="2974656" y="1767750"/>
                <a:ext cx="6652670" cy="2346016"/>
              </a:xfrm>
              <a:prstGeom prst="rect">
                <a:avLst/>
              </a:prstGeom>
              <a:solidFill>
                <a:srgbClr val="FFFF00"/>
              </a:solidFill>
            </p:spPr>
            <p:txBody>
              <a:bodyPr>
                <a:noAutofit/>
              </a:bodyPr>
              <a:lstStyle/>
              <a:p>
                <a:pPr/>
                <a14:m>
                  <m:oMathPara xmlns:m="http://schemas.openxmlformats.org/officeDocument/2006/math">
                    <m:oMathParaPr>
                      <m:jc m:val="left"/>
                    </m:oMathParaPr>
                    <m:oMath xmlns:m="http://schemas.openxmlformats.org/officeDocument/2006/math">
                      <m:d>
                        <m:dPr>
                          <m:begChr m:val="|"/>
                          <m:endChr m:val="|"/>
                          <m:ctrlPr>
                            <a:rPr lang="en-US" sz="2400" b="1" i="1">
                              <a:solidFill>
                                <a:srgbClr val="000000"/>
                              </a:solidFill>
                              <a:latin typeface="Cambria Math" panose="02040503050406030204" pitchFamily="18" charset="0"/>
                            </a:rPr>
                          </m:ctrlPr>
                        </m:dPr>
                        <m:e>
                          <m:f>
                            <m:fPr>
                              <m:ctrlPr>
                                <a:rPr lang="en-US" sz="2400" b="1" i="1">
                                  <a:solidFill>
                                    <a:srgbClr val="000000"/>
                                  </a:solidFill>
                                  <a:latin typeface="Cambria Math" panose="02040503050406030204" pitchFamily="18" charset="0"/>
                                </a:rPr>
                              </m:ctrlPr>
                            </m:fPr>
                            <m:num>
                              <m:r>
                                <a:rPr lang="en-US" sz="2400" b="1" i="1">
                                  <a:solidFill>
                                    <a:srgbClr val="000000"/>
                                  </a:solidFill>
                                  <a:latin typeface="Cambria Math" panose="02040503050406030204" pitchFamily="18" charset="0"/>
                                </a:rPr>
                                <m:t>𝒚</m:t>
                              </m:r>
                            </m:num>
                            <m:den>
                              <m:r>
                                <a:rPr lang="en-US" sz="2400" b="1" i="1">
                                  <a:solidFill>
                                    <a:srgbClr val="000000"/>
                                  </a:solidFill>
                                  <a:latin typeface="Cambria Math" panose="02040503050406030204" pitchFamily="18" charset="0"/>
                                </a:rPr>
                                <m:t>𝑨</m:t>
                              </m:r>
                            </m:den>
                          </m:f>
                        </m:e>
                      </m:d>
                      <m:r>
                        <a:rPr lang="en-US" sz="2400" b="1" i="1">
                          <a:solidFill>
                            <a:srgbClr val="000000"/>
                          </a:solidFill>
                          <a:latin typeface="Cambria Math" panose="02040503050406030204" pitchFamily="18" charset="0"/>
                        </a:rPr>
                        <m:t>=</m:t>
                      </m:r>
                      <m:f>
                        <m:fPr>
                          <m:ctrlPr>
                            <a:rPr lang="en-US" sz="2400" b="1" i="1">
                              <a:solidFill>
                                <a:srgbClr val="000000"/>
                              </a:solidFill>
                              <a:latin typeface="Cambria Math" panose="02040503050406030204" pitchFamily="18" charset="0"/>
                            </a:rPr>
                          </m:ctrlPr>
                        </m:fPr>
                        <m:num>
                          <m:sSup>
                            <m:sSupPr>
                              <m:ctrlPr>
                                <a:rPr lang="en-US" sz="2400" b="1" i="1">
                                  <a:solidFill>
                                    <a:srgbClr val="000000"/>
                                  </a:solidFill>
                                  <a:latin typeface="Cambria Math" panose="02040503050406030204" pitchFamily="18" charset="0"/>
                                </a:rPr>
                              </m:ctrlPr>
                            </m:sSupPr>
                            <m:e>
                              <m:d>
                                <m:dPr>
                                  <m:ctrlPr>
                                    <a:rPr lang="en-US" sz="2400" b="1" i="1">
                                      <a:solidFill>
                                        <a:srgbClr val="000000"/>
                                      </a:solidFill>
                                      <a:latin typeface="Cambria Math" panose="02040503050406030204" pitchFamily="18" charset="0"/>
                                    </a:rPr>
                                  </m:ctrlPr>
                                </m:dPr>
                                <m:e>
                                  <m:sSup>
                                    <m:sSupPr>
                                      <m:ctrlPr>
                                        <a:rPr lang="en-US" sz="2400" b="1" i="1">
                                          <a:solidFill>
                                            <a:srgbClr val="000000"/>
                                          </a:solidFill>
                                          <a:latin typeface="Cambria Math" panose="02040503050406030204" pitchFamily="18" charset="0"/>
                                        </a:rPr>
                                      </m:ctrlPr>
                                    </m:sSupPr>
                                    <m:e>
                                      <m:r>
                                        <a:rPr lang="en-US" sz="2400" b="1" i="1">
                                          <a:solidFill>
                                            <a:srgbClr val="000000"/>
                                          </a:solidFill>
                                          <a:latin typeface="Cambria Math" panose="02040503050406030204" pitchFamily="18" charset="0"/>
                                        </a:rPr>
                                        <m:t>𝒓</m:t>
                                      </m:r>
                                    </m:e>
                                    <m:sup>
                                      <m:r>
                                        <a:rPr lang="en-US" sz="2400" b="1" i="1">
                                          <a:solidFill>
                                            <a:srgbClr val="000000"/>
                                          </a:solidFill>
                                          <a:latin typeface="Cambria Math" panose="02040503050406030204" pitchFamily="18" charset="0"/>
                                        </a:rPr>
                                        <m:t>𝟐</m:t>
                                      </m:r>
                                    </m:sup>
                                  </m:sSup>
                                  <m:r>
                                    <a:rPr lang="en-US" sz="2400" b="1" i="1">
                                      <a:solidFill>
                                        <a:srgbClr val="000000"/>
                                      </a:solidFill>
                                      <a:latin typeface="Cambria Math" panose="02040503050406030204" pitchFamily="18" charset="0"/>
                                    </a:rPr>
                                    <m:t>+</m:t>
                                  </m:r>
                                  <m:f>
                                    <m:fPr>
                                      <m:ctrlPr>
                                        <a:rPr lang="en-US" sz="2400" b="1" i="1">
                                          <a:solidFill>
                                            <a:srgbClr val="000000"/>
                                          </a:solidFill>
                                          <a:latin typeface="Cambria Math" panose="02040503050406030204" pitchFamily="18" charset="0"/>
                                        </a:rPr>
                                      </m:ctrlPr>
                                    </m:fPr>
                                    <m:num>
                                      <m:sSup>
                                        <m:sSupPr>
                                          <m:ctrlPr>
                                            <a:rPr lang="en-US" sz="2400" b="1" i="1">
                                              <a:solidFill>
                                                <a:srgbClr val="000000"/>
                                              </a:solidFill>
                                              <a:latin typeface="Cambria Math" panose="02040503050406030204" pitchFamily="18" charset="0"/>
                                            </a:rPr>
                                          </m:ctrlPr>
                                        </m:sSupPr>
                                        <m:e>
                                          <m:r>
                                            <a:rPr lang="en-US" sz="2400" b="1" i="1">
                                              <a:solidFill>
                                                <a:srgbClr val="000000"/>
                                              </a:solidFill>
                                              <a:latin typeface="Cambria Math" panose="02040503050406030204" pitchFamily="18" charset="0"/>
                                            </a:rPr>
                                            <m:t>𝒔</m:t>
                                          </m:r>
                                        </m:e>
                                        <m:sup>
                                          <m:r>
                                            <a:rPr lang="en-US" sz="2400" b="1" i="1">
                                              <a:solidFill>
                                                <a:srgbClr val="000000"/>
                                              </a:solidFill>
                                              <a:latin typeface="Cambria Math" panose="02040503050406030204" pitchFamily="18" charset="0"/>
                                            </a:rPr>
                                            <m:t>𝟐</m:t>
                                          </m:r>
                                        </m:sup>
                                      </m:sSup>
                                    </m:num>
                                    <m:den>
                                      <m:sSup>
                                        <m:sSupPr>
                                          <m:ctrlPr>
                                            <a:rPr lang="en-US" sz="2400" b="1" i="1">
                                              <a:solidFill>
                                                <a:srgbClr val="000000"/>
                                              </a:solidFill>
                                              <a:latin typeface="Cambria Math" panose="02040503050406030204" pitchFamily="18" charset="0"/>
                                            </a:rPr>
                                          </m:ctrlPr>
                                        </m:sSupPr>
                                        <m:e>
                                          <m:r>
                                            <a:rPr lang="en-US" sz="2400" b="1" i="1">
                                              <a:solidFill>
                                                <a:srgbClr val="000000"/>
                                              </a:solidFill>
                                              <a:latin typeface="Cambria Math" panose="02040503050406030204" pitchFamily="18" charset="0"/>
                                            </a:rPr>
                                            <m:t>𝝎</m:t>
                                          </m:r>
                                        </m:e>
                                        <m:sup>
                                          <m:r>
                                            <a:rPr lang="en-US" sz="2400" b="1" i="1">
                                              <a:solidFill>
                                                <a:srgbClr val="000000"/>
                                              </a:solidFill>
                                              <a:latin typeface="Cambria Math" panose="02040503050406030204" pitchFamily="18" charset="0"/>
                                            </a:rPr>
                                            <m:t>𝟐</m:t>
                                          </m:r>
                                        </m:sup>
                                      </m:sSup>
                                    </m:den>
                                  </m:f>
                                </m:e>
                              </m:d>
                            </m:e>
                            <m:sup>
                              <m:f>
                                <m:fPr>
                                  <m:ctrlPr>
                                    <a:rPr lang="en-US" sz="2400" b="1" i="1">
                                      <a:solidFill>
                                        <a:srgbClr val="000000"/>
                                      </a:solidFill>
                                      <a:latin typeface="Cambria Math" panose="02040503050406030204" pitchFamily="18" charset="0"/>
                                    </a:rPr>
                                  </m:ctrlPr>
                                </m:fPr>
                                <m:num>
                                  <m:r>
                                    <a:rPr lang="en-US" sz="2400" b="1" i="1">
                                      <a:solidFill>
                                        <a:srgbClr val="000000"/>
                                      </a:solidFill>
                                      <a:latin typeface="Cambria Math" panose="02040503050406030204" pitchFamily="18" charset="0"/>
                                    </a:rPr>
                                    <m:t>𝟏</m:t>
                                  </m:r>
                                </m:num>
                                <m:den>
                                  <m:r>
                                    <a:rPr lang="en-US" sz="2400" b="1" i="1">
                                      <a:solidFill>
                                        <a:srgbClr val="000000"/>
                                      </a:solidFill>
                                      <a:latin typeface="Cambria Math" panose="02040503050406030204" pitchFamily="18" charset="0"/>
                                    </a:rPr>
                                    <m:t>𝟐</m:t>
                                  </m:r>
                                </m:den>
                              </m:f>
                            </m:sup>
                          </m:sSup>
                        </m:num>
                        <m:den>
                          <m:sSup>
                            <m:sSupPr>
                              <m:ctrlPr>
                                <a:rPr lang="en-US" sz="2400" b="1" i="1">
                                  <a:solidFill>
                                    <a:srgbClr val="000000"/>
                                  </a:solidFill>
                                  <a:latin typeface="Cambria Math" panose="02040503050406030204" pitchFamily="18" charset="0"/>
                                </a:rPr>
                              </m:ctrlPr>
                            </m:sSupPr>
                            <m:e>
                              <m:d>
                                <m:dPr>
                                  <m:ctrlPr>
                                    <a:rPr lang="en-US" sz="2400" b="1" i="1">
                                      <a:solidFill>
                                        <a:srgbClr val="000000"/>
                                      </a:solidFill>
                                      <a:latin typeface="Cambria Math" panose="02040503050406030204" pitchFamily="18" charset="0"/>
                                    </a:rPr>
                                  </m:ctrlPr>
                                </m:dPr>
                                <m:e>
                                  <m:sSup>
                                    <m:sSupPr>
                                      <m:ctrlPr>
                                        <a:rPr lang="en-US" sz="2400" b="1" i="1">
                                          <a:solidFill>
                                            <a:srgbClr val="000000"/>
                                          </a:solidFill>
                                          <a:latin typeface="Cambria Math" panose="02040503050406030204" pitchFamily="18" charset="0"/>
                                        </a:rPr>
                                      </m:ctrlPr>
                                    </m:sSupPr>
                                    <m:e>
                                      <m:r>
                                        <a:rPr lang="en-US" sz="2400" b="1" i="1">
                                          <a:solidFill>
                                            <a:srgbClr val="000000"/>
                                          </a:solidFill>
                                          <a:latin typeface="Cambria Math" panose="02040503050406030204" pitchFamily="18" charset="0"/>
                                        </a:rPr>
                                        <m:t>𝒓</m:t>
                                      </m:r>
                                    </m:e>
                                    <m:sup>
                                      <m:r>
                                        <a:rPr lang="en-US" sz="2400" b="1" i="1">
                                          <a:solidFill>
                                            <a:srgbClr val="000000"/>
                                          </a:solidFill>
                                          <a:latin typeface="Cambria Math" panose="02040503050406030204" pitchFamily="18" charset="0"/>
                                        </a:rPr>
                                        <m:t>𝟐</m:t>
                                      </m:r>
                                    </m:sup>
                                  </m:sSup>
                                  <m:r>
                                    <a:rPr lang="en-US" sz="2400" b="1" i="1">
                                      <a:solidFill>
                                        <a:srgbClr val="000000"/>
                                      </a:solidFill>
                                      <a:latin typeface="Cambria Math" panose="02040503050406030204" pitchFamily="18" charset="0"/>
                                    </a:rPr>
                                    <m:t>+</m:t>
                                  </m:r>
                                  <m:sSup>
                                    <m:sSupPr>
                                      <m:ctrlPr>
                                        <a:rPr lang="en-US" sz="2400" b="1" i="1">
                                          <a:solidFill>
                                            <a:srgbClr val="000000"/>
                                          </a:solidFill>
                                          <a:latin typeface="Cambria Math" panose="02040503050406030204" pitchFamily="18" charset="0"/>
                                        </a:rPr>
                                      </m:ctrlPr>
                                    </m:sSupPr>
                                    <m:e>
                                      <m:d>
                                        <m:dPr>
                                          <m:ctrlPr>
                                            <a:rPr lang="en-US" sz="2400" b="1" i="1">
                                              <a:solidFill>
                                                <a:srgbClr val="000000"/>
                                              </a:solidFill>
                                              <a:latin typeface="Cambria Math" panose="02040503050406030204" pitchFamily="18" charset="0"/>
                                            </a:rPr>
                                          </m:ctrlPr>
                                        </m:dPr>
                                        <m:e>
                                          <m:r>
                                            <a:rPr lang="en-US" sz="2400" b="1" i="1">
                                              <a:solidFill>
                                                <a:srgbClr val="000000"/>
                                              </a:solidFill>
                                              <a:latin typeface="Cambria Math" panose="02040503050406030204" pitchFamily="18" charset="0"/>
                                            </a:rPr>
                                            <m:t>𝝎</m:t>
                                          </m:r>
                                          <m:r>
                                            <a:rPr lang="en-US" sz="2400" b="1" i="1">
                                              <a:solidFill>
                                                <a:srgbClr val="000000"/>
                                              </a:solidFill>
                                              <a:latin typeface="Cambria Math" panose="02040503050406030204" pitchFamily="18" charset="0"/>
                                            </a:rPr>
                                            <m:t>𝒎</m:t>
                                          </m:r>
                                          <m:r>
                                            <a:rPr lang="en-US" sz="2400" b="1" i="1">
                                              <a:solidFill>
                                                <a:srgbClr val="000000"/>
                                              </a:solidFill>
                                              <a:latin typeface="Cambria Math" panose="02040503050406030204" pitchFamily="18" charset="0"/>
                                            </a:rPr>
                                            <m:t>−</m:t>
                                          </m:r>
                                          <m:f>
                                            <m:fPr>
                                              <m:ctrlPr>
                                                <a:rPr lang="en-US" sz="2400" b="1" i="1">
                                                  <a:solidFill>
                                                    <a:srgbClr val="000000"/>
                                                  </a:solidFill>
                                                  <a:latin typeface="Cambria Math" panose="02040503050406030204" pitchFamily="18" charset="0"/>
                                                </a:rPr>
                                              </m:ctrlPr>
                                            </m:fPr>
                                            <m:num>
                                              <m:r>
                                                <a:rPr lang="en-US" sz="2400" b="1" i="1">
                                                  <a:solidFill>
                                                    <a:srgbClr val="000000"/>
                                                  </a:solidFill>
                                                  <a:latin typeface="Cambria Math" panose="02040503050406030204" pitchFamily="18" charset="0"/>
                                                </a:rPr>
                                                <m:t>𝒔</m:t>
                                              </m:r>
                                            </m:num>
                                            <m:den>
                                              <m:r>
                                                <a:rPr lang="en-US" sz="2400" b="1" i="1">
                                                  <a:solidFill>
                                                    <a:srgbClr val="000000"/>
                                                  </a:solidFill>
                                                  <a:latin typeface="Cambria Math" panose="02040503050406030204" pitchFamily="18" charset="0"/>
                                                </a:rPr>
                                                <m:t>𝝎</m:t>
                                              </m:r>
                                            </m:den>
                                          </m:f>
                                        </m:e>
                                      </m:d>
                                    </m:e>
                                    <m:sup>
                                      <m:r>
                                        <a:rPr lang="en-US" sz="2400" b="1" i="1">
                                          <a:solidFill>
                                            <a:srgbClr val="000000"/>
                                          </a:solidFill>
                                          <a:latin typeface="Cambria Math" panose="02040503050406030204" pitchFamily="18" charset="0"/>
                                        </a:rPr>
                                        <m:t>𝟐</m:t>
                                      </m:r>
                                    </m:sup>
                                  </m:sSup>
                                </m:e>
                              </m:d>
                            </m:e>
                            <m:sup>
                              <m:f>
                                <m:fPr>
                                  <m:ctrlPr>
                                    <a:rPr lang="en-US" sz="2400" b="1" i="1">
                                      <a:solidFill>
                                        <a:srgbClr val="000000"/>
                                      </a:solidFill>
                                      <a:latin typeface="Cambria Math" panose="02040503050406030204" pitchFamily="18" charset="0"/>
                                    </a:rPr>
                                  </m:ctrlPr>
                                </m:fPr>
                                <m:num>
                                  <m:r>
                                    <a:rPr lang="en-US" sz="2400" b="1" i="1">
                                      <a:solidFill>
                                        <a:srgbClr val="000000"/>
                                      </a:solidFill>
                                      <a:latin typeface="Cambria Math" panose="02040503050406030204" pitchFamily="18" charset="0"/>
                                    </a:rPr>
                                    <m:t>𝟏</m:t>
                                  </m:r>
                                </m:num>
                                <m:den>
                                  <m:r>
                                    <a:rPr lang="en-US" sz="2400" b="1" i="1">
                                      <a:solidFill>
                                        <a:srgbClr val="000000"/>
                                      </a:solidFill>
                                      <a:latin typeface="Cambria Math" panose="02040503050406030204" pitchFamily="18" charset="0"/>
                                    </a:rPr>
                                    <m:t>𝟐</m:t>
                                  </m:r>
                                </m:den>
                              </m:f>
                            </m:sup>
                          </m:sSup>
                        </m:den>
                      </m:f>
                      <m:r>
                        <a:rPr lang="en-US" sz="2400" b="1" i="1">
                          <a:solidFill>
                            <a:srgbClr val="000000"/>
                          </a:solidFill>
                          <a:latin typeface="Cambria Math" panose="02040503050406030204" pitchFamily="18" charset="0"/>
                        </a:rPr>
                        <m:t>=</m:t>
                      </m:r>
                      <m:f>
                        <m:fPr>
                          <m:ctrlPr>
                            <a:rPr lang="en-US" sz="2400" b="1" i="1">
                              <a:solidFill>
                                <a:srgbClr val="000000"/>
                              </a:solidFill>
                              <a:latin typeface="Cambria Math" panose="02040503050406030204" pitchFamily="18" charset="0"/>
                            </a:rPr>
                          </m:ctrlPr>
                        </m:fPr>
                        <m:num>
                          <m:sSup>
                            <m:sSupPr>
                              <m:ctrlPr>
                                <a:rPr lang="en-US" sz="2400" b="1" i="1">
                                  <a:solidFill>
                                    <a:srgbClr val="000000"/>
                                  </a:solidFill>
                                  <a:latin typeface="Cambria Math" panose="02040503050406030204" pitchFamily="18" charset="0"/>
                                </a:rPr>
                              </m:ctrlPr>
                            </m:sSupPr>
                            <m:e>
                              <m:d>
                                <m:dPr>
                                  <m:ctrlPr>
                                    <a:rPr lang="en-US" sz="2400" b="1" i="1">
                                      <a:solidFill>
                                        <a:srgbClr val="000000"/>
                                      </a:solidFill>
                                      <a:latin typeface="Cambria Math" panose="02040503050406030204" pitchFamily="18" charset="0"/>
                                    </a:rPr>
                                  </m:ctrlPr>
                                </m:dPr>
                                <m:e>
                                  <m:sSup>
                                    <m:sSupPr>
                                      <m:ctrlPr>
                                        <a:rPr lang="en-US" sz="2400" b="1" i="1">
                                          <a:solidFill>
                                            <a:srgbClr val="000000"/>
                                          </a:solidFill>
                                          <a:latin typeface="Cambria Math" panose="02040503050406030204" pitchFamily="18" charset="0"/>
                                        </a:rPr>
                                      </m:ctrlPr>
                                    </m:sSupPr>
                                    <m:e>
                                      <m:r>
                                        <a:rPr lang="en-US" sz="2400" b="1" i="1">
                                          <a:solidFill>
                                            <a:srgbClr val="000000"/>
                                          </a:solidFill>
                                          <a:latin typeface="Cambria Math" panose="02040503050406030204" pitchFamily="18" charset="0"/>
                                        </a:rPr>
                                        <m:t>𝒓</m:t>
                                      </m:r>
                                    </m:e>
                                    <m:sup>
                                      <m:r>
                                        <a:rPr lang="en-US" sz="2400" b="1" i="1">
                                          <a:solidFill>
                                            <a:srgbClr val="000000"/>
                                          </a:solidFill>
                                          <a:latin typeface="Cambria Math" panose="02040503050406030204" pitchFamily="18" charset="0"/>
                                        </a:rPr>
                                        <m:t>𝟐</m:t>
                                      </m:r>
                                    </m:sup>
                                  </m:sSup>
                                  <m:r>
                                    <a:rPr lang="en-US" sz="2400" b="1" i="1">
                                      <a:solidFill>
                                        <a:srgbClr val="000000"/>
                                      </a:solidFill>
                                      <a:latin typeface="Cambria Math" panose="02040503050406030204" pitchFamily="18" charset="0"/>
                                    </a:rPr>
                                    <m:t>+</m:t>
                                  </m:r>
                                  <m:f>
                                    <m:fPr>
                                      <m:ctrlPr>
                                        <a:rPr lang="en-US" sz="2400" b="1" i="1">
                                          <a:solidFill>
                                            <a:srgbClr val="000000"/>
                                          </a:solidFill>
                                          <a:latin typeface="Cambria Math" panose="02040503050406030204" pitchFamily="18" charset="0"/>
                                        </a:rPr>
                                      </m:ctrlPr>
                                    </m:fPr>
                                    <m:num>
                                      <m:sSup>
                                        <m:sSupPr>
                                          <m:ctrlPr>
                                            <a:rPr lang="en-US" sz="2400" b="1" i="1">
                                              <a:solidFill>
                                                <a:srgbClr val="000000"/>
                                              </a:solidFill>
                                              <a:latin typeface="Cambria Math" panose="02040503050406030204" pitchFamily="18" charset="0"/>
                                            </a:rPr>
                                          </m:ctrlPr>
                                        </m:sSupPr>
                                        <m:e>
                                          <m:r>
                                            <a:rPr lang="en-US" sz="2400" b="1" i="1">
                                              <a:solidFill>
                                                <a:srgbClr val="000000"/>
                                              </a:solidFill>
                                              <a:latin typeface="Cambria Math" panose="02040503050406030204" pitchFamily="18" charset="0"/>
                                            </a:rPr>
                                            <m:t>𝒔</m:t>
                                          </m:r>
                                        </m:e>
                                        <m:sup>
                                          <m:r>
                                            <a:rPr lang="en-US" sz="2400" b="1" i="1">
                                              <a:solidFill>
                                                <a:srgbClr val="000000"/>
                                              </a:solidFill>
                                              <a:latin typeface="Cambria Math" panose="02040503050406030204" pitchFamily="18" charset="0"/>
                                            </a:rPr>
                                            <m:t>𝟐</m:t>
                                          </m:r>
                                        </m:sup>
                                      </m:sSup>
                                    </m:num>
                                    <m:den>
                                      <m:sSup>
                                        <m:sSupPr>
                                          <m:ctrlPr>
                                            <a:rPr lang="en-US" sz="2400" b="1" i="1">
                                              <a:solidFill>
                                                <a:srgbClr val="000000"/>
                                              </a:solidFill>
                                              <a:latin typeface="Cambria Math" panose="02040503050406030204" pitchFamily="18" charset="0"/>
                                            </a:rPr>
                                          </m:ctrlPr>
                                        </m:sSupPr>
                                        <m:e>
                                          <m:r>
                                            <a:rPr lang="en-US" sz="2400" b="1" i="1">
                                              <a:solidFill>
                                                <a:srgbClr val="000000"/>
                                              </a:solidFill>
                                              <a:latin typeface="Cambria Math" panose="02040503050406030204" pitchFamily="18" charset="0"/>
                                            </a:rPr>
                                            <m:t>𝝎</m:t>
                                          </m:r>
                                        </m:e>
                                        <m:sup>
                                          <m:r>
                                            <a:rPr lang="en-US" sz="2400" b="1" i="1">
                                              <a:solidFill>
                                                <a:srgbClr val="000000"/>
                                              </a:solidFill>
                                              <a:latin typeface="Cambria Math" panose="02040503050406030204" pitchFamily="18" charset="0"/>
                                            </a:rPr>
                                            <m:t>𝟐</m:t>
                                          </m:r>
                                        </m:sup>
                                      </m:sSup>
                                    </m:den>
                                  </m:f>
                                </m:e>
                              </m:d>
                            </m:e>
                            <m:sup>
                              <m:f>
                                <m:fPr>
                                  <m:ctrlPr>
                                    <a:rPr lang="en-US" sz="2400" b="1" i="1">
                                      <a:solidFill>
                                        <a:srgbClr val="000000"/>
                                      </a:solidFill>
                                      <a:latin typeface="Cambria Math" panose="02040503050406030204" pitchFamily="18" charset="0"/>
                                    </a:rPr>
                                  </m:ctrlPr>
                                </m:fPr>
                                <m:num>
                                  <m:r>
                                    <a:rPr lang="en-US" sz="2400" b="1" i="1">
                                      <a:solidFill>
                                        <a:srgbClr val="000000"/>
                                      </a:solidFill>
                                      <a:latin typeface="Cambria Math" panose="02040503050406030204" pitchFamily="18" charset="0"/>
                                    </a:rPr>
                                    <m:t>𝟏</m:t>
                                  </m:r>
                                </m:num>
                                <m:den>
                                  <m:r>
                                    <a:rPr lang="en-US" sz="2400" b="1" i="1">
                                      <a:solidFill>
                                        <a:srgbClr val="000000"/>
                                      </a:solidFill>
                                      <a:latin typeface="Cambria Math" panose="02040503050406030204" pitchFamily="18" charset="0"/>
                                    </a:rPr>
                                    <m:t>𝟐</m:t>
                                  </m:r>
                                </m:den>
                              </m:f>
                            </m:sup>
                          </m:sSup>
                        </m:num>
                        <m:den>
                          <m:d>
                            <m:dPr>
                              <m:begChr m:val="|"/>
                              <m:endChr m:val="|"/>
                              <m:ctrlPr>
                                <a:rPr lang="en-US" sz="2400" b="1" i="1" smtClean="0">
                                  <a:solidFill>
                                    <a:srgbClr val="000000"/>
                                  </a:solidFill>
                                  <a:latin typeface="Cambria Math" panose="02040503050406030204" pitchFamily="18" charset="0"/>
                                </a:rPr>
                              </m:ctrlPr>
                            </m:dPr>
                            <m:e>
                              <m:sSub>
                                <m:sSubPr>
                                  <m:ctrlPr>
                                    <a:rPr lang="en-US" sz="2400" b="1" i="1">
                                      <a:solidFill>
                                        <a:srgbClr val="000000"/>
                                      </a:solidFill>
                                      <a:latin typeface="Cambria Math" panose="02040503050406030204" pitchFamily="18" charset="0"/>
                                    </a:rPr>
                                  </m:ctrlPr>
                                </m:sSubPr>
                                <m:e>
                                  <m:r>
                                    <a:rPr lang="en-US" sz="2400" b="1" i="1">
                                      <a:solidFill>
                                        <a:srgbClr val="000000"/>
                                      </a:solidFill>
                                      <a:latin typeface="Cambria Math" panose="02040503050406030204" pitchFamily="18" charset="0"/>
                                    </a:rPr>
                                    <m:t>𝒁</m:t>
                                  </m:r>
                                </m:e>
                                <m:sub>
                                  <m:r>
                                    <a:rPr lang="en-US" sz="2400" b="1" i="1">
                                      <a:solidFill>
                                        <a:srgbClr val="000000"/>
                                      </a:solidFill>
                                      <a:latin typeface="Cambria Math" panose="02040503050406030204" pitchFamily="18" charset="0"/>
                                    </a:rPr>
                                    <m:t>𝒎</m:t>
                                  </m:r>
                                </m:sub>
                              </m:sSub>
                            </m:e>
                          </m:d>
                        </m:den>
                      </m:f>
                    </m:oMath>
                  </m:oMathPara>
                </a14:m>
                <a:endParaRPr lang="en-US" sz="2400" b="1" dirty="0"/>
              </a:p>
            </p:txBody>
          </p:sp>
        </mc:Choice>
        <mc:Fallback>
          <p:sp>
            <p:nvSpPr>
              <p:cNvPr id="9" name="Object 7">
                <a:extLst>
                  <a:ext uri="{FF2B5EF4-FFF2-40B4-BE49-F238E27FC236}">
                    <a16:creationId xmlns:a16="http://schemas.microsoft.com/office/drawing/2014/main" id="{E9975D47-98B0-40B2-AF80-9656B5B35D93}"/>
                  </a:ext>
                </a:extLst>
              </p:cNvPr>
              <p:cNvSpPr txBox="1">
                <a:spLocks noRot="1" noChangeAspect="1" noMove="1" noResize="1" noEditPoints="1" noAdjustHandles="1" noChangeArrowheads="1" noChangeShapeType="1" noTextEdit="1"/>
              </p:cNvSpPr>
              <p:nvPr/>
            </p:nvSpPr>
            <p:spPr>
              <a:xfrm>
                <a:off x="2974656" y="1767750"/>
                <a:ext cx="6652670" cy="2346016"/>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545979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0049" y="548289"/>
            <a:ext cx="6000206" cy="860066"/>
          </a:xfrm>
        </p:spPr>
        <p:txBody>
          <a:bodyPr>
            <a:normAutofit fontScale="90000"/>
          </a:bodyPr>
          <a:lstStyle/>
          <a:p>
            <a:r>
              <a:rPr lang="en-US" b="1" dirty="0">
                <a:latin typeface="Times New Roman" panose="02020603050405020304" pitchFamily="18" charset="0"/>
                <a:cs typeface="Times New Roman" panose="02020603050405020304" pitchFamily="18" charset="0"/>
              </a:rPr>
              <a:t>Displacement</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Transmissibility |y/A| </a:t>
            </a:r>
          </a:p>
        </p:txBody>
      </p:sp>
      <p:sp>
        <p:nvSpPr>
          <p:cNvPr id="3" name="Content Placeholder 2"/>
          <p:cNvSpPr>
            <a:spLocks noGrp="1"/>
          </p:cNvSpPr>
          <p:nvPr>
            <p:ph idx="1"/>
          </p:nvPr>
        </p:nvSpPr>
        <p:spPr>
          <a:xfrm>
            <a:off x="7150197" y="2061029"/>
            <a:ext cx="4005944" cy="3953473"/>
          </a:xfrm>
        </p:spPr>
        <p:txBody>
          <a:bodyPr>
            <a:normAutofit/>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a:t>
            </a:r>
            <a:r>
              <a:rPr lang="en-US" sz="2800" b="1" dirty="0">
                <a:solidFill>
                  <a:srgbClr val="FF0000"/>
                </a:solidFill>
                <a:latin typeface="Times New Roman" panose="02020603050405020304" pitchFamily="18" charset="0"/>
                <a:cs typeface="Times New Roman" panose="02020603050405020304" pitchFamily="18" charset="0"/>
              </a:rPr>
              <a:t>displacement vibration isolator </a:t>
            </a:r>
            <a:r>
              <a:rPr lang="en-US" sz="2800" dirty="0">
                <a:latin typeface="Times New Roman" panose="02020603050405020304" pitchFamily="18" charset="0"/>
                <a:cs typeface="Times New Roman" panose="02020603050405020304" pitchFamily="18" charset="0"/>
              </a:rPr>
              <a:t>will generally operate at the </a:t>
            </a:r>
            <a:r>
              <a:rPr lang="en-US" sz="2800" b="1" dirty="0">
                <a:solidFill>
                  <a:srgbClr val="FF0000"/>
                </a:solidFill>
                <a:latin typeface="Times New Roman" panose="02020603050405020304" pitchFamily="18" charset="0"/>
                <a:cs typeface="Times New Roman" panose="02020603050405020304" pitchFamily="18" charset="0"/>
              </a:rPr>
              <a:t>mass controlled </a:t>
            </a:r>
            <a:r>
              <a:rPr lang="en-US" sz="2800" dirty="0">
                <a:latin typeface="Times New Roman" panose="02020603050405020304" pitchFamily="18" charset="0"/>
                <a:cs typeface="Times New Roman" panose="02020603050405020304" pitchFamily="18" charset="0"/>
              </a:rPr>
              <a:t>end of the frequency spectrum and the resonant frequency is designed to be lower than the range of frequencies likely to be met.</a:t>
            </a:r>
          </a:p>
        </p:txBody>
      </p:sp>
      <p:sp>
        <p:nvSpPr>
          <p:cNvPr id="4" name="Slide Number Placeholder 3"/>
          <p:cNvSpPr>
            <a:spLocks noGrp="1"/>
          </p:cNvSpPr>
          <p:nvPr>
            <p:ph type="sldNum" sz="quarter" idx="12"/>
          </p:nvPr>
        </p:nvSpPr>
        <p:spPr/>
        <p:txBody>
          <a:bodyPr/>
          <a:lstStyle/>
          <a:p>
            <a:fld id="{5FFD302A-26A3-48AF-8FB2-8E4650C0437F}" type="slidenum">
              <a:rPr lang="en-US" smtClean="0"/>
              <a:t>41</a:t>
            </a:fld>
            <a:endParaRPr lang="en-US"/>
          </a:p>
        </p:txBody>
      </p:sp>
      <p:pic>
        <p:nvPicPr>
          <p:cNvPr id="3074" name="Picture 2" descr="http://images.machinedesign.com/images/archive/73297absolutetr_000000517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9102"/>
            <a:ext cx="6367192" cy="559971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5671" y="5888821"/>
            <a:ext cx="5915850" cy="369332"/>
          </a:xfrm>
          <a:prstGeom prst="rect">
            <a:avLst/>
          </a:prstGeom>
        </p:spPr>
        <p:txBody>
          <a:bodyPr wrap="none">
            <a:spAutoFit/>
          </a:bodyPr>
          <a:lstStyle/>
          <a:p>
            <a:r>
              <a:rPr lang="en-US" dirty="0"/>
              <a:t>http://machinedesign.com/archive/shaking-vibration-models</a:t>
            </a:r>
          </a:p>
        </p:txBody>
      </p:sp>
    </p:spTree>
    <p:extLst>
      <p:ext uri="{BB962C8B-B14F-4D97-AF65-F5344CB8AC3E}">
        <p14:creationId xmlns:p14="http://schemas.microsoft.com/office/powerpoint/2010/main" val="1606263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32" y="105574"/>
            <a:ext cx="10058400" cy="1450757"/>
          </a:xfrm>
        </p:spPr>
        <p:txBody>
          <a:bodyPr/>
          <a:lstStyle/>
          <a:p>
            <a:r>
              <a:rPr lang="en-US" b="1" dirty="0">
                <a:latin typeface="Times New Roman" panose="02020603050405020304" pitchFamily="18" charset="0"/>
                <a:cs typeface="Times New Roman" panose="02020603050405020304" pitchFamily="18" charset="0"/>
              </a:rPr>
              <a:t>Analysis of the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displacement transmissibility </a:t>
            </a:r>
          </a:p>
        </p:txBody>
      </p:sp>
      <p:sp>
        <p:nvSpPr>
          <p:cNvPr id="3" name="Content Placeholder 2"/>
          <p:cNvSpPr>
            <a:spLocks noGrp="1"/>
          </p:cNvSpPr>
          <p:nvPr>
            <p:ph idx="1"/>
          </p:nvPr>
        </p:nvSpPr>
        <p:spPr>
          <a:xfrm>
            <a:off x="217714" y="1845734"/>
            <a:ext cx="7068458"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From the displacement transmissibility the object vibrates </a:t>
            </a:r>
            <a:r>
              <a:rPr lang="en-US" sz="2400" b="1" dirty="0">
                <a:solidFill>
                  <a:srgbClr val="FF0000"/>
                </a:solidFill>
                <a:latin typeface="Times New Roman" panose="02020603050405020304" pitchFamily="18" charset="0"/>
                <a:cs typeface="Times New Roman" panose="02020603050405020304" pitchFamily="18" charset="0"/>
              </a:rPr>
              <a:t>less than </a:t>
            </a:r>
            <a:r>
              <a:rPr lang="en-US" sz="2400" dirty="0">
                <a:latin typeface="Times New Roman" panose="02020603050405020304" pitchFamily="18" charset="0"/>
                <a:cs typeface="Times New Roman" panose="02020603050405020304" pitchFamily="18" charset="0"/>
              </a:rPr>
              <a:t>the supporting surface of  vibrating frequency if vibration frequency                   (region of isolation).</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Lower-stiffness  vibration isolators decrease the natural frequency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0</a:t>
            </a:r>
            <a:r>
              <a:rPr lang="en-US" sz="2400" dirty="0">
                <a:latin typeface="Times New Roman" panose="02020603050405020304" pitchFamily="18" charset="0"/>
                <a:cs typeface="Times New Roman" panose="02020603050405020304" pitchFamily="18" charset="0"/>
                <a:sym typeface="Symbol" panose="05050102010706020507" pitchFamily="18" charset="2"/>
              </a:rPr>
              <a:t>  and transmit less vibration to the object</a:t>
            </a:r>
            <a:r>
              <a:rPr lang="th-TH" sz="2400" dirty="0">
                <a:latin typeface="Times New Roman" panose="02020603050405020304" pitchFamily="18" charset="0"/>
                <a:cs typeface="Times New Roman" panose="02020603050405020304" pitchFamily="18" charset="0"/>
                <a:sym typeface="Symbol" panose="05050102010706020507" pitchFamily="18" charset="2"/>
              </a:rPr>
              <a:t> </a:t>
            </a:r>
            <a:r>
              <a:rPr lang="en-US" sz="2400" dirty="0">
                <a:latin typeface="Times New Roman" panose="02020603050405020304" pitchFamily="18" charset="0"/>
                <a:cs typeface="Times New Roman" panose="02020603050405020304" pitchFamily="18" charset="0"/>
                <a:sym typeface="Symbol" panose="05050102010706020507" pitchFamily="18" charset="2"/>
              </a:rPr>
              <a:t>for almost driving frequencies.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The increasing isolator damping reduces an object’s vibration amplitude at                   by </a:t>
            </a:r>
            <a:r>
              <a:rPr lang="en-US" sz="2400" dirty="0" err="1">
                <a:latin typeface="Times New Roman" panose="02020603050405020304" pitchFamily="18" charset="0"/>
                <a:cs typeface="Times New Roman" panose="02020603050405020304" pitchFamily="18" charset="0"/>
                <a:sym typeface="Symbol" panose="05050102010706020507" pitchFamily="18" charset="2"/>
              </a:rPr>
              <a:t>decresing</a:t>
            </a:r>
            <a:r>
              <a:rPr lang="en-US" sz="2400" dirty="0">
                <a:latin typeface="Times New Roman" panose="02020603050405020304" pitchFamily="18" charset="0"/>
                <a:cs typeface="Times New Roman" panose="02020603050405020304" pitchFamily="18" charset="0"/>
                <a:sym typeface="Symbol" panose="05050102010706020507" pitchFamily="18" charset="2"/>
              </a:rPr>
              <a:t>          isolation at                   (region of amplification).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FFD302A-26A3-48AF-8FB2-8E4650C0437F}" type="slidenum">
              <a:rPr lang="en-US" smtClean="0"/>
              <a:t>42</a:t>
            </a:fld>
            <a:endParaRPr lang="en-US"/>
          </a:p>
        </p:txBody>
      </p:sp>
      <p:graphicFrame>
        <p:nvGraphicFramePr>
          <p:cNvPr id="5" name="Object 4"/>
          <p:cNvGraphicFramePr>
            <a:graphicFrameLocks noChangeAspect="1"/>
          </p:cNvGraphicFramePr>
          <p:nvPr/>
        </p:nvGraphicFramePr>
        <p:xfrm>
          <a:off x="4373335" y="2485822"/>
          <a:ext cx="1177471" cy="470460"/>
        </p:xfrm>
        <a:graphic>
          <a:graphicData uri="http://schemas.openxmlformats.org/presentationml/2006/ole">
            <mc:AlternateContent xmlns:mc="http://schemas.openxmlformats.org/markup-compatibility/2006">
              <mc:Choice xmlns:v="urn:schemas-microsoft-com:vml" Requires="v">
                <p:oleObj spid="_x0000_s27914" name="Equation" r:id="rId4" imgW="634680" imgH="253800" progId="Equation.DSMT4">
                  <p:embed/>
                </p:oleObj>
              </mc:Choice>
              <mc:Fallback>
                <p:oleObj name="Equation" r:id="rId4" imgW="634680" imgH="253800" progId="Equation.DSMT4">
                  <p:embed/>
                  <p:pic>
                    <p:nvPicPr>
                      <p:cNvPr id="0" name=""/>
                      <p:cNvPicPr/>
                      <p:nvPr/>
                    </p:nvPicPr>
                    <p:blipFill>
                      <a:blip r:embed="rId5"/>
                      <a:stretch>
                        <a:fillRect/>
                      </a:stretch>
                    </p:blipFill>
                    <p:spPr>
                      <a:xfrm>
                        <a:off x="4373335" y="2485822"/>
                        <a:ext cx="1177471" cy="47046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35016696"/>
              </p:ext>
            </p:extLst>
          </p:nvPr>
        </p:nvGraphicFramePr>
        <p:xfrm>
          <a:off x="1798184" y="5176533"/>
          <a:ext cx="1177471" cy="470460"/>
        </p:xfrm>
        <a:graphic>
          <a:graphicData uri="http://schemas.openxmlformats.org/presentationml/2006/ole">
            <mc:AlternateContent xmlns:mc="http://schemas.openxmlformats.org/markup-compatibility/2006">
              <mc:Choice xmlns:v="urn:schemas-microsoft-com:vml" Requires="v">
                <p:oleObj spid="_x0000_s27915" name="Equation" r:id="rId6" imgW="634680" imgH="253800" progId="Equation.DSMT4">
                  <p:embed/>
                </p:oleObj>
              </mc:Choice>
              <mc:Fallback>
                <p:oleObj name="Equation" r:id="rId6" imgW="634680" imgH="253800" progId="Equation.DSMT4">
                  <p:embed/>
                  <p:pic>
                    <p:nvPicPr>
                      <p:cNvPr id="0" name=""/>
                      <p:cNvPicPr/>
                      <p:nvPr/>
                    </p:nvPicPr>
                    <p:blipFill>
                      <a:blip r:embed="rId7"/>
                      <a:stretch>
                        <a:fillRect/>
                      </a:stretch>
                    </p:blipFill>
                    <p:spPr>
                      <a:xfrm>
                        <a:off x="1798184" y="5176533"/>
                        <a:ext cx="1177471" cy="47046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786124562"/>
              </p:ext>
            </p:extLst>
          </p:nvPr>
        </p:nvGraphicFramePr>
        <p:xfrm>
          <a:off x="3328080" y="4825108"/>
          <a:ext cx="847725" cy="423863"/>
        </p:xfrm>
        <a:graphic>
          <a:graphicData uri="http://schemas.openxmlformats.org/presentationml/2006/ole">
            <mc:AlternateContent xmlns:mc="http://schemas.openxmlformats.org/markup-compatibility/2006">
              <mc:Choice xmlns:v="urn:schemas-microsoft-com:vml" Requires="v">
                <p:oleObj spid="_x0000_s27916" name="Equation" r:id="rId8" imgW="457200" imgH="228600" progId="Equation.DSMT4">
                  <p:embed/>
                </p:oleObj>
              </mc:Choice>
              <mc:Fallback>
                <p:oleObj name="Equation" r:id="rId8" imgW="457200" imgH="228600" progId="Equation.DSMT4">
                  <p:embed/>
                  <p:pic>
                    <p:nvPicPr>
                      <p:cNvPr id="0" name=""/>
                      <p:cNvPicPr/>
                      <p:nvPr/>
                    </p:nvPicPr>
                    <p:blipFill>
                      <a:blip r:embed="rId9"/>
                      <a:stretch>
                        <a:fillRect/>
                      </a:stretch>
                    </p:blipFill>
                    <p:spPr>
                      <a:xfrm>
                        <a:off x="3328080" y="4825108"/>
                        <a:ext cx="847725" cy="423863"/>
                      </a:xfrm>
                      <a:prstGeom prst="rect">
                        <a:avLst/>
                      </a:prstGeom>
                    </p:spPr>
                  </p:pic>
                </p:oleObj>
              </mc:Fallback>
            </mc:AlternateContent>
          </a:graphicData>
        </a:graphic>
      </p:graphicFrame>
      <p:pic>
        <p:nvPicPr>
          <p:cNvPr id="4106" name="Picture 10" descr="Transmissibility Curv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82415" y="105573"/>
            <a:ext cx="3935413" cy="624533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520543" y="6455578"/>
            <a:ext cx="4759829" cy="369332"/>
          </a:xfrm>
          <a:prstGeom prst="rect">
            <a:avLst/>
          </a:prstGeom>
        </p:spPr>
        <p:txBody>
          <a:bodyPr wrap="none">
            <a:spAutoFit/>
          </a:bodyPr>
          <a:lstStyle/>
          <a:p>
            <a:r>
              <a:rPr lang="en-US" dirty="0"/>
              <a:t>http://www.novibration.com/isoselectguide.htm</a:t>
            </a:r>
          </a:p>
        </p:txBody>
      </p:sp>
      <p:sp>
        <p:nvSpPr>
          <p:cNvPr id="9" name="Right Brace 8"/>
          <p:cNvSpPr/>
          <p:nvPr/>
        </p:nvSpPr>
        <p:spPr>
          <a:xfrm>
            <a:off x="7286172" y="1845734"/>
            <a:ext cx="234371" cy="1346353"/>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Arrow Connector 10"/>
          <p:cNvCxnSpPr/>
          <p:nvPr/>
        </p:nvCxnSpPr>
        <p:spPr>
          <a:xfrm flipV="1">
            <a:off x="7680960" y="2111433"/>
            <a:ext cx="3241964" cy="3743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ight Brace 13"/>
          <p:cNvSpPr/>
          <p:nvPr/>
        </p:nvSpPr>
        <p:spPr>
          <a:xfrm>
            <a:off x="7129980" y="4575794"/>
            <a:ext cx="234371" cy="1346353"/>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p:cNvCxnSpPr/>
          <p:nvPr/>
        </p:nvCxnSpPr>
        <p:spPr>
          <a:xfrm flipV="1">
            <a:off x="7520543" y="4283505"/>
            <a:ext cx="2719804" cy="9654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93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39" y="0"/>
            <a:ext cx="11588932" cy="1450757"/>
          </a:xfrm>
        </p:spPr>
        <p:txBody>
          <a:bodyPr/>
          <a:lstStyle/>
          <a:p>
            <a:r>
              <a:rPr lang="en-US" b="1" dirty="0">
                <a:latin typeface="Times New Roman" panose="02020603050405020304" pitchFamily="18" charset="0"/>
                <a:cs typeface="Times New Roman" panose="02020603050405020304" pitchFamily="18" charset="0"/>
              </a:rPr>
              <a:t>Displacement transmissibility in terms of damping ratio </a:t>
            </a:r>
            <a:r>
              <a:rPr lang="en-US" b="1" dirty="0">
                <a:latin typeface="Times New Roman" panose="02020603050405020304" pitchFamily="18" charset="0"/>
                <a:cs typeface="Times New Roman" panose="02020603050405020304" pitchFamily="18" charset="0"/>
                <a:sym typeface="Symbol" panose="05050102010706020507" pitchFamily="18" charset="2"/>
              </a:rPr>
              <a: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35429" y="1845734"/>
            <a:ext cx="10720251"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By definition, the damping ratio </a:t>
            </a:r>
            <a:r>
              <a:rPr lang="en-US" sz="2400" i="1" dirty="0">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sym typeface="Symbol" panose="05050102010706020507" pitchFamily="18" charset="2"/>
              </a:rPr>
              <a:t> is given as the ratio of the damping factor to the critical damping factor,</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This leads to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Therefore, the transmissibility in terms of  is written as</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FFD302A-26A3-48AF-8FB2-8E4650C0437F}" type="slidenum">
              <a:rPr lang="en-US" smtClean="0"/>
              <a:t>43</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525931276"/>
              </p:ext>
            </p:extLst>
          </p:nvPr>
        </p:nvGraphicFramePr>
        <p:xfrm>
          <a:off x="4303713" y="2278063"/>
          <a:ext cx="1809750" cy="798512"/>
        </p:xfrm>
        <a:graphic>
          <a:graphicData uri="http://schemas.openxmlformats.org/presentationml/2006/ole">
            <mc:AlternateContent xmlns:mc="http://schemas.openxmlformats.org/markup-compatibility/2006">
              <mc:Choice xmlns:v="urn:schemas-microsoft-com:vml" Requires="v">
                <p:oleObj spid="_x0000_s28938" name="Equation" r:id="rId4" imgW="977760" imgH="431640" progId="Equation.DSMT4">
                  <p:embed/>
                </p:oleObj>
              </mc:Choice>
              <mc:Fallback>
                <p:oleObj name="Equation" r:id="rId4" imgW="977760" imgH="431640" progId="Equation.DSMT4">
                  <p:embed/>
                  <p:pic>
                    <p:nvPicPr>
                      <p:cNvPr id="0" name=""/>
                      <p:cNvPicPr/>
                      <p:nvPr/>
                    </p:nvPicPr>
                    <p:blipFill>
                      <a:blip r:embed="rId5"/>
                      <a:stretch>
                        <a:fillRect/>
                      </a:stretch>
                    </p:blipFill>
                    <p:spPr>
                      <a:xfrm>
                        <a:off x="4303713" y="2278063"/>
                        <a:ext cx="1809750" cy="798512"/>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6722548"/>
              </p:ext>
            </p:extLst>
          </p:nvPr>
        </p:nvGraphicFramePr>
        <p:xfrm>
          <a:off x="2311400" y="2919413"/>
          <a:ext cx="2138363" cy="771525"/>
        </p:xfrm>
        <a:graphic>
          <a:graphicData uri="http://schemas.openxmlformats.org/presentationml/2006/ole">
            <mc:AlternateContent xmlns:mc="http://schemas.openxmlformats.org/markup-compatibility/2006">
              <mc:Choice xmlns:v="urn:schemas-microsoft-com:vml" Requires="v">
                <p:oleObj spid="_x0000_s28939" name="Equation" r:id="rId6" imgW="1231560" imgH="444240" progId="Equation.DSMT4">
                  <p:embed/>
                </p:oleObj>
              </mc:Choice>
              <mc:Fallback>
                <p:oleObj name="Equation" r:id="rId6" imgW="1231560" imgH="444240" progId="Equation.DSMT4">
                  <p:embed/>
                  <p:pic>
                    <p:nvPicPr>
                      <p:cNvPr id="0" name=""/>
                      <p:cNvPicPr/>
                      <p:nvPr/>
                    </p:nvPicPr>
                    <p:blipFill>
                      <a:blip r:embed="rId7"/>
                      <a:stretch>
                        <a:fillRect/>
                      </a:stretch>
                    </p:blipFill>
                    <p:spPr>
                      <a:xfrm>
                        <a:off x="2311400" y="2919413"/>
                        <a:ext cx="2138363"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12925978"/>
              </p:ext>
            </p:extLst>
          </p:nvPr>
        </p:nvGraphicFramePr>
        <p:xfrm>
          <a:off x="2724150" y="4037013"/>
          <a:ext cx="4968875" cy="2422525"/>
        </p:xfrm>
        <a:graphic>
          <a:graphicData uri="http://schemas.openxmlformats.org/presentationml/2006/ole">
            <mc:AlternateContent xmlns:mc="http://schemas.openxmlformats.org/markup-compatibility/2006">
              <mc:Choice xmlns:v="urn:schemas-microsoft-com:vml" Requires="v">
                <p:oleObj spid="_x0000_s28940" name="Equation" r:id="rId8" imgW="3047760" imgH="1485720" progId="Equation.DSMT4">
                  <p:embed/>
                </p:oleObj>
              </mc:Choice>
              <mc:Fallback>
                <p:oleObj name="Equation" r:id="rId8" imgW="3047760" imgH="1485720" progId="Equation.DSMT4">
                  <p:embed/>
                  <p:pic>
                    <p:nvPicPr>
                      <p:cNvPr id="0" name=""/>
                      <p:cNvPicPr/>
                      <p:nvPr/>
                    </p:nvPicPr>
                    <p:blipFill>
                      <a:blip r:embed="rId9"/>
                      <a:stretch>
                        <a:fillRect/>
                      </a:stretch>
                    </p:blipFill>
                    <p:spPr>
                      <a:xfrm>
                        <a:off x="2724150" y="4037013"/>
                        <a:ext cx="4968875" cy="2422525"/>
                      </a:xfrm>
                      <a:prstGeom prst="rect">
                        <a:avLst/>
                      </a:prstGeom>
                    </p:spPr>
                  </p:pic>
                </p:oleObj>
              </mc:Fallback>
            </mc:AlternateContent>
          </a:graphicData>
        </a:graphic>
      </p:graphicFrame>
    </p:spTree>
    <p:extLst>
      <p:ext uri="{BB962C8B-B14F-4D97-AF65-F5344CB8AC3E}">
        <p14:creationId xmlns:p14="http://schemas.microsoft.com/office/powerpoint/2010/main" val="26983333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542" y="261446"/>
            <a:ext cx="11094720" cy="1450757"/>
          </a:xfrm>
        </p:spPr>
        <p:txBody>
          <a:bodyPr/>
          <a:lstStyle/>
          <a:p>
            <a:r>
              <a:rPr lang="en-US" b="1" dirty="0">
                <a:latin typeface="Times New Roman" panose="02020603050405020304" pitchFamily="18" charset="0"/>
                <a:cs typeface="Times New Roman" panose="02020603050405020304" pitchFamily="18" charset="0"/>
              </a:rPr>
              <a:t>Problem : Effect of speed on the amplitude of  car vibration</a:t>
            </a:r>
          </a:p>
        </p:txBody>
      </p:sp>
      <p:sp>
        <p:nvSpPr>
          <p:cNvPr id="3" name="Content Placeholder 2"/>
          <p:cNvSpPr>
            <a:spLocks noGrp="1"/>
          </p:cNvSpPr>
          <p:nvPr>
            <p:ph idx="1"/>
          </p:nvPr>
        </p:nvSpPr>
        <p:spPr>
          <a:xfrm>
            <a:off x="6691085" y="1845734"/>
            <a:ext cx="5123543" cy="4023360"/>
          </a:xfrm>
        </p:spPr>
        <p:txBody>
          <a:bodyPr>
            <a:normAutofit/>
          </a:bodyPr>
          <a:lstStyle/>
          <a:p>
            <a:r>
              <a:rPr lang="en-US" sz="2400" dirty="0">
                <a:latin typeface="Times New Roman" panose="02020603050405020304" pitchFamily="18" charset="0"/>
                <a:cs typeface="Times New Roman" panose="02020603050405020304" pitchFamily="18" charset="0"/>
              </a:rPr>
              <a:t>Given</a:t>
            </a:r>
          </a:p>
          <a:p>
            <a:r>
              <a:rPr lang="en-US" sz="2400" dirty="0">
                <a:latin typeface="Times New Roman" panose="02020603050405020304" pitchFamily="18" charset="0"/>
                <a:cs typeface="Times New Roman" panose="02020603050405020304" pitchFamily="18" charset="0"/>
              </a:rPr>
              <a:t>(1) car speed  =  20 km/</a:t>
            </a:r>
            <a:r>
              <a:rPr lang="en-US" sz="2400" dirty="0" err="1">
                <a:latin typeface="Times New Roman" panose="02020603050405020304" pitchFamily="18" charset="0"/>
                <a:cs typeface="Times New Roman" panose="02020603050405020304" pitchFamily="18" charset="0"/>
              </a:rPr>
              <a:t>hr</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(2) car mass = 1007 kg</a:t>
            </a:r>
          </a:p>
          <a:p>
            <a:pPr marL="0" indent="0">
              <a:buNone/>
            </a:pPr>
            <a:r>
              <a:rPr lang="en-US" sz="2400" dirty="0">
                <a:latin typeface="Times New Roman" panose="02020603050405020304" pitchFamily="18" charset="0"/>
                <a:cs typeface="Times New Roman" panose="02020603050405020304" pitchFamily="18" charset="0"/>
              </a:rPr>
              <a:t>(3) stiffness  s = 4 x 10</a:t>
            </a:r>
            <a:r>
              <a:rPr lang="en-US" sz="2400" baseline="30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N/m</a:t>
            </a:r>
          </a:p>
          <a:p>
            <a:r>
              <a:rPr lang="en-US" sz="2400" dirty="0">
                <a:latin typeface="Times New Roman" panose="02020603050405020304" pitchFamily="18" charset="0"/>
                <a:cs typeface="Times New Roman" panose="02020603050405020304" pitchFamily="18" charset="0"/>
              </a:rPr>
              <a:t>(4) damping constant r  = 2000 Ns/m</a:t>
            </a:r>
          </a:p>
          <a:p>
            <a:r>
              <a:rPr lang="en-US" sz="2400" dirty="0">
                <a:latin typeface="Times New Roman" panose="02020603050405020304" pitchFamily="18" charset="0"/>
                <a:cs typeface="Times New Roman" panose="02020603050405020304" pitchFamily="18" charset="0"/>
              </a:rPr>
              <a:t> Determine the </a:t>
            </a:r>
            <a:r>
              <a:rPr lang="en-US" sz="2400" b="1" dirty="0">
                <a:solidFill>
                  <a:srgbClr val="FF0000"/>
                </a:solidFill>
                <a:latin typeface="Times New Roman" panose="02020603050405020304" pitchFamily="18" charset="0"/>
                <a:cs typeface="Times New Roman" panose="02020603050405020304" pitchFamily="18" charset="0"/>
              </a:rPr>
              <a:t>amplitude response </a:t>
            </a:r>
            <a:r>
              <a:rPr lang="en-US" sz="2400" dirty="0">
                <a:latin typeface="Times New Roman" panose="02020603050405020304" pitchFamily="18" charset="0"/>
                <a:cs typeface="Times New Roman" panose="02020603050405020304" pitchFamily="18" charset="0"/>
              </a:rPr>
              <a:t>of the car to the vibrating road surface by considering the surface disturbance in the form of a </a:t>
            </a:r>
            <a:r>
              <a:rPr lang="en-US" sz="2400" b="1" dirty="0">
                <a:solidFill>
                  <a:srgbClr val="FF0000"/>
                </a:solidFill>
                <a:latin typeface="Times New Roman" panose="02020603050405020304" pitchFamily="18" charset="0"/>
                <a:cs typeface="Times New Roman" panose="02020603050405020304" pitchFamily="18" charset="0"/>
              </a:rPr>
              <a:t>sinusoidal input</a:t>
            </a:r>
            <a:r>
              <a:rPr lang="en-US" sz="2400"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5FFD302A-26A3-48AF-8FB2-8E4650C0437F}" type="slidenum">
              <a:rPr lang="en-US" smtClean="0"/>
              <a:t>44</a:t>
            </a:fld>
            <a:endParaRPr lang="en-US"/>
          </a:p>
        </p:txBody>
      </p:sp>
      <p:sp>
        <p:nvSpPr>
          <p:cNvPr id="5" name="Rectangle 4"/>
          <p:cNvSpPr/>
          <p:nvPr/>
        </p:nvSpPr>
        <p:spPr>
          <a:xfrm>
            <a:off x="106227" y="6473070"/>
            <a:ext cx="7905658" cy="338554"/>
          </a:xfrm>
          <a:prstGeom prst="rect">
            <a:avLst/>
          </a:prstGeom>
        </p:spPr>
        <p:txBody>
          <a:bodyPr wrap="square">
            <a:spAutoFit/>
          </a:bodyPr>
          <a:lstStyle/>
          <a:p>
            <a:r>
              <a:rPr lang="en-US" sz="1600" dirty="0"/>
              <a:t>http://www.slideshare.net/SondiponAdhikari/base-excitation-of-dynamic-systems</a:t>
            </a:r>
          </a:p>
        </p:txBody>
      </p:sp>
      <p:grpSp>
        <p:nvGrpSpPr>
          <p:cNvPr id="12" name="Group 11"/>
          <p:cNvGrpSpPr/>
          <p:nvPr/>
        </p:nvGrpSpPr>
        <p:grpSpPr>
          <a:xfrm>
            <a:off x="233680" y="1845734"/>
            <a:ext cx="6210348" cy="4380895"/>
            <a:chOff x="233680" y="1845734"/>
            <a:chExt cx="6210348" cy="4380895"/>
          </a:xfrm>
        </p:grpSpPr>
        <p:grpSp>
          <p:nvGrpSpPr>
            <p:cNvPr id="7" name="Group 6"/>
            <p:cNvGrpSpPr/>
            <p:nvPr/>
          </p:nvGrpSpPr>
          <p:grpSpPr>
            <a:xfrm>
              <a:off x="233680" y="1845734"/>
              <a:ext cx="6210348" cy="4380895"/>
              <a:chOff x="233680" y="1845734"/>
              <a:chExt cx="6210348" cy="4380895"/>
            </a:xfrm>
          </p:grpSpPr>
          <p:pic>
            <p:nvPicPr>
              <p:cNvPr id="6146" name="Picture 2" descr="Example 2.4.1: Effect of speed&#10;on the amplitude of car vibration&#10;&#10;© Eng. Vib, 3rd Ed.&#10;12/27&#10;&#10;College of Engineering&#10;&#10; "/>
              <p:cNvPicPr>
                <a:picLocks noChangeAspect="1" noChangeArrowheads="1"/>
              </p:cNvPicPr>
              <p:nvPr/>
            </p:nvPicPr>
            <p:blipFill rotWithShape="1">
              <a:blip r:embed="rId3">
                <a:extLst>
                  <a:ext uri="{28A0092B-C50C-407E-A947-70E740481C1C}">
                    <a14:useLocalDpi xmlns:a14="http://schemas.microsoft.com/office/drawing/2010/main" val="0"/>
                  </a:ext>
                </a:extLst>
              </a:blip>
              <a:srcRect l="13858" t="23169" r="10274" b="10160"/>
              <a:stretch/>
            </p:blipFill>
            <p:spPr bwMode="auto">
              <a:xfrm>
                <a:off x="233680" y="1845734"/>
                <a:ext cx="6210348" cy="43808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510971" y="1845734"/>
                <a:ext cx="566057" cy="400110"/>
              </a:xfrm>
              <a:prstGeom prst="rect">
                <a:avLst/>
              </a:prstGeom>
              <a:solidFill>
                <a:schemeClr val="bg1"/>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y(t)</a:t>
                </a:r>
              </a:p>
            </p:txBody>
          </p:sp>
          <p:sp>
            <p:nvSpPr>
              <p:cNvPr id="8" name="TextBox 7"/>
              <p:cNvSpPr txBox="1"/>
              <p:nvPr/>
            </p:nvSpPr>
            <p:spPr>
              <a:xfrm>
                <a:off x="1698171" y="3597065"/>
                <a:ext cx="123370" cy="159959"/>
              </a:xfrm>
              <a:prstGeom prst="rect">
                <a:avLst/>
              </a:prstGeom>
              <a:solidFill>
                <a:schemeClr val="bg1"/>
              </a:solidFill>
            </p:spPr>
            <p:txBody>
              <a:bodyPr wrap="square" rtlCol="0">
                <a:spAutoFit/>
              </a:bodyPr>
              <a:lstStyle/>
              <a:p>
                <a:endParaRPr lang="en-US" sz="2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67341" y="3257249"/>
                <a:ext cx="290602" cy="400110"/>
              </a:xfrm>
              <a:prstGeom prst="rect">
                <a:avLst/>
              </a:prstGeom>
              <a:solidFill>
                <a:schemeClr val="bg1"/>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s</a:t>
                </a:r>
              </a:p>
            </p:txBody>
          </p:sp>
          <p:sp>
            <p:nvSpPr>
              <p:cNvPr id="10" name="TextBox 9"/>
              <p:cNvSpPr txBox="1"/>
              <p:nvPr/>
            </p:nvSpPr>
            <p:spPr>
              <a:xfrm>
                <a:off x="1211627" y="3196955"/>
                <a:ext cx="239486" cy="400110"/>
              </a:xfrm>
              <a:prstGeom prst="rect">
                <a:avLst/>
              </a:prstGeom>
              <a:solidFill>
                <a:schemeClr val="bg1"/>
              </a:solidFill>
            </p:spPr>
            <p:txBody>
              <a:bodyPr wrap="square" rtlCol="0">
                <a:spAutoFit/>
              </a:bodyPr>
              <a:lstStyle/>
              <a:p>
                <a:r>
                  <a:rPr lang="en-US" sz="2000" dirty="0">
                    <a:latin typeface="Times New Roman" panose="02020603050405020304" pitchFamily="18" charset="0"/>
                    <a:cs typeface="Times New Roman" panose="02020603050405020304" pitchFamily="18" charset="0"/>
                  </a:rPr>
                  <a:t>r</a:t>
                </a:r>
              </a:p>
            </p:txBody>
          </p:sp>
        </p:grpSp>
        <p:sp>
          <p:nvSpPr>
            <p:cNvPr id="11" name="TextBox 10"/>
            <p:cNvSpPr txBox="1"/>
            <p:nvPr/>
          </p:nvSpPr>
          <p:spPr>
            <a:xfrm>
              <a:off x="4586513" y="2627085"/>
              <a:ext cx="1509486"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20 km/</a:t>
              </a:r>
              <a:r>
                <a:rPr lang="en-US" b="1" dirty="0" err="1">
                  <a:solidFill>
                    <a:srgbClr val="FF0000"/>
                  </a:solidFill>
                  <a:latin typeface="Times New Roman" panose="02020603050405020304" pitchFamily="18" charset="0"/>
                  <a:cs typeface="Times New Roman" panose="02020603050405020304" pitchFamily="18" charset="0"/>
                </a:rPr>
                <a:t>hr</a:t>
              </a:r>
              <a:endParaRPr lang="en-US" b="1"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075147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FFD302A-26A3-48AF-8FB2-8E4650C0437F}" type="slidenum">
              <a:rPr lang="en-US" smtClean="0"/>
              <a:t>45</a:t>
            </a:fld>
            <a:endParaRPr lang="en-US"/>
          </a:p>
        </p:txBody>
      </p:sp>
      <p:pic>
        <p:nvPicPr>
          <p:cNvPr id="5" name="Picture 4"/>
          <p:cNvPicPr>
            <a:picLocks noChangeAspect="1"/>
          </p:cNvPicPr>
          <p:nvPr/>
        </p:nvPicPr>
        <p:blipFill>
          <a:blip r:embed="rId2"/>
          <a:stretch>
            <a:fillRect/>
          </a:stretch>
        </p:blipFill>
        <p:spPr>
          <a:xfrm>
            <a:off x="2173612" y="0"/>
            <a:ext cx="6435297" cy="4787750"/>
          </a:xfrm>
          <a:prstGeom prst="rect">
            <a:avLst/>
          </a:prstGeom>
        </p:spPr>
      </p:pic>
      <p:pic>
        <p:nvPicPr>
          <p:cNvPr id="6" name="Picture 5"/>
          <p:cNvPicPr>
            <a:picLocks noChangeAspect="1"/>
          </p:cNvPicPr>
          <p:nvPr/>
        </p:nvPicPr>
        <p:blipFill>
          <a:blip r:embed="rId3"/>
          <a:stretch>
            <a:fillRect/>
          </a:stretch>
        </p:blipFill>
        <p:spPr>
          <a:xfrm>
            <a:off x="2800736" y="4720500"/>
            <a:ext cx="5985594" cy="2137500"/>
          </a:xfrm>
          <a:prstGeom prst="rect">
            <a:avLst/>
          </a:prstGeom>
        </p:spPr>
      </p:pic>
      <mc:AlternateContent xmlns:mc="http://schemas.openxmlformats.org/markup-compatibility/2006">
        <mc:Choice xmlns:a14="http://schemas.microsoft.com/office/drawing/2010/main" Requires="a14">
          <p:sp>
            <p:nvSpPr>
              <p:cNvPr id="7" name="Object 7">
                <a:extLst>
                  <a:ext uri="{FF2B5EF4-FFF2-40B4-BE49-F238E27FC236}">
                    <a16:creationId xmlns:a16="http://schemas.microsoft.com/office/drawing/2014/main" id="{2E196593-3AD0-4230-8334-82887F56D2AA}"/>
                  </a:ext>
                </a:extLst>
              </p:cNvPr>
              <p:cNvSpPr txBox="1"/>
              <p:nvPr/>
            </p:nvSpPr>
            <p:spPr>
              <a:xfrm>
                <a:off x="8692285" y="2393875"/>
                <a:ext cx="3321040" cy="2477814"/>
              </a:xfrm>
              <a:prstGeom prst="rect">
                <a:avLst/>
              </a:prstGeom>
              <a:solidFill>
                <a:srgbClr val="FFFF00"/>
              </a:solidFill>
            </p:spPr>
            <p:txBody>
              <a:bodyPr>
                <a:noAutofit/>
              </a:bodyPr>
              <a:lstStyle/>
              <a:p>
                <a:pPr/>
                <a14:m>
                  <m:oMathPara xmlns:m="http://schemas.openxmlformats.org/officeDocument/2006/math">
                    <m:oMathParaPr>
                      <m:jc m:val="left"/>
                    </m:oMathParaPr>
                    <m:oMath xmlns:m="http://schemas.openxmlformats.org/officeDocument/2006/math">
                      <m:r>
                        <a:rPr lang="en-US" b="1" i="1" smtClean="0">
                          <a:solidFill>
                            <a:srgbClr val="000000"/>
                          </a:solidFill>
                          <a:latin typeface="Cambria Math" panose="02040503050406030204" pitchFamily="18" charset="0"/>
                        </a:rPr>
                        <m:t>𝑨𝒍𝒕𝒆𝒓𝒏𝒂𝒕𝒊𝒗𝒆𝒍𝒚</m:t>
                      </m:r>
                      <m:r>
                        <a:rPr lang="en-US" b="1" i="1" smtClean="0">
                          <a:solidFill>
                            <a:srgbClr val="000000"/>
                          </a:solidFill>
                          <a:latin typeface="Cambria Math" panose="02040503050406030204" pitchFamily="18" charset="0"/>
                        </a:rPr>
                        <m:t>, </m:t>
                      </m:r>
                    </m:oMath>
                  </m:oMathPara>
                </a14:m>
                <a:endParaRPr lang="en-US" b="1" i="1"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1" i="1" smtClean="0">
                          <a:solidFill>
                            <a:srgbClr val="000000"/>
                          </a:solidFill>
                          <a:latin typeface="Cambria Math" panose="02040503050406030204" pitchFamily="18" charset="0"/>
                        </a:rPr>
                        <m:t>𝒕𝒉𝒊𝒔</m:t>
                      </m:r>
                      <m:r>
                        <a:rPr lang="en-US" b="1" i="1" smtClean="0">
                          <a:solidFill>
                            <a:srgbClr val="000000"/>
                          </a:solidFill>
                          <a:latin typeface="Cambria Math" panose="02040503050406030204" pitchFamily="18" charset="0"/>
                        </a:rPr>
                        <m:t> </m:t>
                      </m:r>
                      <m:r>
                        <a:rPr lang="en-US" b="1" i="1" smtClean="0">
                          <a:solidFill>
                            <a:srgbClr val="000000"/>
                          </a:solidFill>
                          <a:latin typeface="Cambria Math" panose="02040503050406030204" pitchFamily="18" charset="0"/>
                        </a:rPr>
                        <m:t>𝒇𝒐𝒓𝒎𝒖𝒍𝒂</m:t>
                      </m:r>
                      <m:r>
                        <a:rPr lang="en-US" b="1" i="1" smtClean="0">
                          <a:solidFill>
                            <a:srgbClr val="000000"/>
                          </a:solidFill>
                          <a:latin typeface="Cambria Math" panose="02040503050406030204" pitchFamily="18" charset="0"/>
                        </a:rPr>
                        <m:t> </m:t>
                      </m:r>
                      <m:r>
                        <a:rPr lang="en-US" b="1" i="1" smtClean="0">
                          <a:solidFill>
                            <a:srgbClr val="000000"/>
                          </a:solidFill>
                          <a:latin typeface="Cambria Math" panose="02040503050406030204" pitchFamily="18" charset="0"/>
                        </a:rPr>
                        <m:t>𝒄𝒂𝒏</m:t>
                      </m:r>
                      <m:r>
                        <a:rPr lang="en-US" b="1" i="1" smtClean="0">
                          <a:solidFill>
                            <a:srgbClr val="000000"/>
                          </a:solidFill>
                          <a:latin typeface="Cambria Math" panose="02040503050406030204" pitchFamily="18" charset="0"/>
                        </a:rPr>
                        <m:t> </m:t>
                      </m:r>
                      <m:r>
                        <a:rPr lang="en-US" b="1" i="1" smtClean="0">
                          <a:solidFill>
                            <a:srgbClr val="000000"/>
                          </a:solidFill>
                          <a:latin typeface="Cambria Math" panose="02040503050406030204" pitchFamily="18" charset="0"/>
                        </a:rPr>
                        <m:t>𝒃𝒆</m:t>
                      </m:r>
                      <m:r>
                        <a:rPr lang="en-US" b="1" i="1" smtClean="0">
                          <a:solidFill>
                            <a:srgbClr val="000000"/>
                          </a:solidFill>
                          <a:latin typeface="Cambria Math" panose="02040503050406030204" pitchFamily="18" charset="0"/>
                        </a:rPr>
                        <m:t> </m:t>
                      </m:r>
                      <m:r>
                        <a:rPr lang="en-US" b="1" i="1" smtClean="0">
                          <a:solidFill>
                            <a:srgbClr val="000000"/>
                          </a:solidFill>
                          <a:latin typeface="Cambria Math" panose="02040503050406030204" pitchFamily="18" charset="0"/>
                        </a:rPr>
                        <m:t>𝒖𝒔𝒆𝒅</m:t>
                      </m:r>
                    </m:oMath>
                  </m:oMathPara>
                </a14:m>
                <a:endParaRPr lang="en-US" b="1" i="1" dirty="0">
                  <a:solidFill>
                    <a:srgbClr val="000000"/>
                  </a:solidFill>
                  <a:latin typeface="Cambria Math" panose="02040503050406030204" pitchFamily="18" charset="0"/>
                </a:endParaRPr>
              </a:p>
              <a:p>
                <a:pPr/>
                <a14:m>
                  <m:oMathPara xmlns:m="http://schemas.openxmlformats.org/officeDocument/2006/math">
                    <m:oMathParaPr>
                      <m:jc m:val="left"/>
                    </m:oMathParaPr>
                    <m:oMath xmlns:m="http://schemas.openxmlformats.org/officeDocument/2006/math">
                      <m:d>
                        <m:dPr>
                          <m:begChr m:val="|"/>
                          <m:endChr m:val="|"/>
                          <m:ctrlPr>
                            <a:rPr lang="en-US" b="1" i="1">
                              <a:solidFill>
                                <a:srgbClr val="000000"/>
                              </a:solidFill>
                              <a:latin typeface="Cambria Math" panose="02040503050406030204" pitchFamily="18" charset="0"/>
                            </a:rPr>
                          </m:ctrlPr>
                        </m:dPr>
                        <m:e>
                          <m:f>
                            <m:fPr>
                              <m:ctrlPr>
                                <a:rPr lang="en-US" b="1" i="1">
                                  <a:solidFill>
                                    <a:srgbClr val="000000"/>
                                  </a:solidFill>
                                  <a:latin typeface="Cambria Math" panose="02040503050406030204" pitchFamily="18" charset="0"/>
                                </a:rPr>
                              </m:ctrlPr>
                            </m:fPr>
                            <m:num>
                              <m:r>
                                <a:rPr lang="en-US" b="1" i="1">
                                  <a:solidFill>
                                    <a:srgbClr val="000000"/>
                                  </a:solidFill>
                                  <a:latin typeface="Cambria Math" panose="02040503050406030204" pitchFamily="18" charset="0"/>
                                </a:rPr>
                                <m:t>𝒚</m:t>
                              </m:r>
                            </m:num>
                            <m:den>
                              <m:r>
                                <a:rPr lang="en-US" b="1" i="1">
                                  <a:solidFill>
                                    <a:srgbClr val="000000"/>
                                  </a:solidFill>
                                  <a:latin typeface="Cambria Math" panose="02040503050406030204" pitchFamily="18" charset="0"/>
                                </a:rPr>
                                <m:t>𝑨</m:t>
                              </m:r>
                            </m:den>
                          </m:f>
                        </m:e>
                      </m:d>
                      <m:r>
                        <a:rPr lang="en-US" b="1" i="1">
                          <a:solidFill>
                            <a:srgbClr val="000000"/>
                          </a:solidFill>
                          <a:latin typeface="Cambria Math" panose="02040503050406030204" pitchFamily="18" charset="0"/>
                        </a:rPr>
                        <m:t>=</m:t>
                      </m:r>
                      <m:f>
                        <m:fPr>
                          <m:ctrlPr>
                            <a:rPr lang="en-US" b="1" i="1">
                              <a:solidFill>
                                <a:srgbClr val="000000"/>
                              </a:solidFill>
                              <a:latin typeface="Cambria Math" panose="02040503050406030204" pitchFamily="18" charset="0"/>
                            </a:rPr>
                          </m:ctrlPr>
                        </m:fPr>
                        <m:num>
                          <m:sSup>
                            <m:sSupPr>
                              <m:ctrlPr>
                                <a:rPr lang="en-US" b="1" i="1">
                                  <a:solidFill>
                                    <a:srgbClr val="000000"/>
                                  </a:solidFill>
                                  <a:latin typeface="Cambria Math" panose="02040503050406030204" pitchFamily="18" charset="0"/>
                                </a:rPr>
                              </m:ctrlPr>
                            </m:sSupPr>
                            <m:e>
                              <m:d>
                                <m:dPr>
                                  <m:ctrlPr>
                                    <a:rPr lang="en-US" b="1" i="1">
                                      <a:solidFill>
                                        <a:srgbClr val="000000"/>
                                      </a:solidFill>
                                      <a:latin typeface="Cambria Math" panose="02040503050406030204" pitchFamily="18" charset="0"/>
                                    </a:rPr>
                                  </m:ctrlPr>
                                </m:dPr>
                                <m:e>
                                  <m:sSup>
                                    <m:sSupPr>
                                      <m:ctrlPr>
                                        <a:rPr lang="en-US" b="1" i="1">
                                          <a:solidFill>
                                            <a:srgbClr val="000000"/>
                                          </a:solidFill>
                                          <a:latin typeface="Cambria Math" panose="02040503050406030204" pitchFamily="18" charset="0"/>
                                        </a:rPr>
                                      </m:ctrlPr>
                                    </m:sSupPr>
                                    <m:e>
                                      <m:r>
                                        <a:rPr lang="en-US" b="1" i="1">
                                          <a:solidFill>
                                            <a:srgbClr val="000000"/>
                                          </a:solidFill>
                                          <a:latin typeface="Cambria Math" panose="02040503050406030204" pitchFamily="18" charset="0"/>
                                        </a:rPr>
                                        <m:t>𝒓</m:t>
                                      </m:r>
                                    </m:e>
                                    <m:sup>
                                      <m:r>
                                        <a:rPr lang="en-US" b="1" i="1">
                                          <a:solidFill>
                                            <a:srgbClr val="000000"/>
                                          </a:solidFill>
                                          <a:latin typeface="Cambria Math" panose="02040503050406030204" pitchFamily="18" charset="0"/>
                                        </a:rPr>
                                        <m:t>𝟐</m:t>
                                      </m:r>
                                    </m:sup>
                                  </m:sSup>
                                  <m:r>
                                    <a:rPr lang="en-US" b="1" i="1">
                                      <a:solidFill>
                                        <a:srgbClr val="000000"/>
                                      </a:solidFill>
                                      <a:latin typeface="Cambria Math" panose="02040503050406030204" pitchFamily="18" charset="0"/>
                                    </a:rPr>
                                    <m:t>+</m:t>
                                  </m:r>
                                  <m:f>
                                    <m:fPr>
                                      <m:ctrlPr>
                                        <a:rPr lang="en-US" b="1" i="1">
                                          <a:solidFill>
                                            <a:srgbClr val="000000"/>
                                          </a:solidFill>
                                          <a:latin typeface="Cambria Math" panose="02040503050406030204" pitchFamily="18" charset="0"/>
                                        </a:rPr>
                                      </m:ctrlPr>
                                    </m:fPr>
                                    <m:num>
                                      <m:sSup>
                                        <m:sSupPr>
                                          <m:ctrlPr>
                                            <a:rPr lang="en-US" b="1" i="1">
                                              <a:solidFill>
                                                <a:srgbClr val="000000"/>
                                              </a:solidFill>
                                              <a:latin typeface="Cambria Math" panose="02040503050406030204" pitchFamily="18" charset="0"/>
                                            </a:rPr>
                                          </m:ctrlPr>
                                        </m:sSupPr>
                                        <m:e>
                                          <m:r>
                                            <a:rPr lang="en-US" b="1" i="1">
                                              <a:solidFill>
                                                <a:srgbClr val="000000"/>
                                              </a:solidFill>
                                              <a:latin typeface="Cambria Math" panose="02040503050406030204" pitchFamily="18" charset="0"/>
                                            </a:rPr>
                                            <m:t>𝒔</m:t>
                                          </m:r>
                                        </m:e>
                                        <m:sup>
                                          <m:r>
                                            <a:rPr lang="en-US" b="1" i="1">
                                              <a:solidFill>
                                                <a:srgbClr val="000000"/>
                                              </a:solidFill>
                                              <a:latin typeface="Cambria Math" panose="02040503050406030204" pitchFamily="18" charset="0"/>
                                            </a:rPr>
                                            <m:t>𝟐</m:t>
                                          </m:r>
                                        </m:sup>
                                      </m:sSup>
                                    </m:num>
                                    <m:den>
                                      <m:sSup>
                                        <m:sSupPr>
                                          <m:ctrlPr>
                                            <a:rPr lang="en-US" b="1" i="1">
                                              <a:solidFill>
                                                <a:srgbClr val="000000"/>
                                              </a:solidFill>
                                              <a:latin typeface="Cambria Math" panose="02040503050406030204" pitchFamily="18" charset="0"/>
                                            </a:rPr>
                                          </m:ctrlPr>
                                        </m:sSupPr>
                                        <m:e>
                                          <m:r>
                                            <a:rPr lang="en-US" b="1" i="1">
                                              <a:solidFill>
                                                <a:srgbClr val="000000"/>
                                              </a:solidFill>
                                              <a:latin typeface="Cambria Math" panose="02040503050406030204" pitchFamily="18" charset="0"/>
                                            </a:rPr>
                                            <m:t>𝝎</m:t>
                                          </m:r>
                                        </m:e>
                                        <m:sup>
                                          <m:r>
                                            <a:rPr lang="en-US" b="1" i="1">
                                              <a:solidFill>
                                                <a:srgbClr val="000000"/>
                                              </a:solidFill>
                                              <a:latin typeface="Cambria Math" panose="02040503050406030204" pitchFamily="18" charset="0"/>
                                            </a:rPr>
                                            <m:t>𝟐</m:t>
                                          </m:r>
                                        </m:sup>
                                      </m:sSup>
                                    </m:den>
                                  </m:f>
                                </m:e>
                              </m:d>
                            </m:e>
                            <m:sup>
                              <m:f>
                                <m:fPr>
                                  <m:ctrlPr>
                                    <a:rPr lang="en-US" b="1" i="1">
                                      <a:solidFill>
                                        <a:srgbClr val="000000"/>
                                      </a:solidFill>
                                      <a:latin typeface="Cambria Math" panose="02040503050406030204" pitchFamily="18" charset="0"/>
                                    </a:rPr>
                                  </m:ctrlPr>
                                </m:fPr>
                                <m:num>
                                  <m:r>
                                    <a:rPr lang="en-US" b="1" i="1">
                                      <a:solidFill>
                                        <a:srgbClr val="000000"/>
                                      </a:solidFill>
                                      <a:latin typeface="Cambria Math" panose="02040503050406030204" pitchFamily="18" charset="0"/>
                                    </a:rPr>
                                    <m:t>𝟏</m:t>
                                  </m:r>
                                </m:num>
                                <m:den>
                                  <m:r>
                                    <a:rPr lang="en-US" b="1" i="1">
                                      <a:solidFill>
                                        <a:srgbClr val="000000"/>
                                      </a:solidFill>
                                      <a:latin typeface="Cambria Math" panose="02040503050406030204" pitchFamily="18" charset="0"/>
                                    </a:rPr>
                                    <m:t>𝟐</m:t>
                                  </m:r>
                                </m:den>
                              </m:f>
                            </m:sup>
                          </m:sSup>
                        </m:num>
                        <m:den>
                          <m:d>
                            <m:dPr>
                              <m:begChr m:val="|"/>
                              <m:endChr m:val="|"/>
                              <m:ctrlPr>
                                <a:rPr lang="en-US" b="1" i="1" smtClean="0">
                                  <a:solidFill>
                                    <a:srgbClr val="000000"/>
                                  </a:solidFill>
                                  <a:latin typeface="Cambria Math" panose="02040503050406030204" pitchFamily="18" charset="0"/>
                                </a:rPr>
                              </m:ctrlPr>
                            </m:dPr>
                            <m:e>
                              <m:sSub>
                                <m:sSubPr>
                                  <m:ctrlPr>
                                    <a:rPr lang="en-US" b="1" i="1">
                                      <a:solidFill>
                                        <a:srgbClr val="000000"/>
                                      </a:solidFill>
                                      <a:latin typeface="Cambria Math" panose="02040503050406030204" pitchFamily="18" charset="0"/>
                                    </a:rPr>
                                  </m:ctrlPr>
                                </m:sSubPr>
                                <m:e>
                                  <m:r>
                                    <a:rPr lang="en-US" b="1" i="1">
                                      <a:solidFill>
                                        <a:srgbClr val="000000"/>
                                      </a:solidFill>
                                      <a:latin typeface="Cambria Math" panose="02040503050406030204" pitchFamily="18" charset="0"/>
                                    </a:rPr>
                                    <m:t>𝒁</m:t>
                                  </m:r>
                                </m:e>
                                <m:sub>
                                  <m:r>
                                    <a:rPr lang="en-US" b="1" i="1">
                                      <a:solidFill>
                                        <a:srgbClr val="000000"/>
                                      </a:solidFill>
                                      <a:latin typeface="Cambria Math" panose="02040503050406030204" pitchFamily="18" charset="0"/>
                                    </a:rPr>
                                    <m:t>𝒎</m:t>
                                  </m:r>
                                </m:sub>
                              </m:sSub>
                            </m:e>
                          </m:d>
                        </m:den>
                      </m:f>
                    </m:oMath>
                  </m:oMathPara>
                </a14:m>
                <a:endParaRPr lang="en-US" sz="2400" b="1" dirty="0"/>
              </a:p>
              <a:p>
                <a:pPr/>
                <a:endParaRPr lang="en-US" sz="2400" b="1" dirty="0"/>
              </a:p>
              <a:p>
                <a:pPr/>
                <a:r>
                  <a:rPr lang="en-US" sz="2400" b="1" i="1" dirty="0">
                    <a:latin typeface="Times New Roman" panose="02020603050405020304" pitchFamily="18" charset="0"/>
                    <a:cs typeface="Times New Roman" panose="02020603050405020304" pitchFamily="18" charset="0"/>
                  </a:rPr>
                  <a:t>At the end,  y = 0.031 m</a:t>
                </a:r>
              </a:p>
            </p:txBody>
          </p:sp>
        </mc:Choice>
        <mc:Fallback>
          <p:sp>
            <p:nvSpPr>
              <p:cNvPr id="7" name="Object 7">
                <a:extLst>
                  <a:ext uri="{FF2B5EF4-FFF2-40B4-BE49-F238E27FC236}">
                    <a16:creationId xmlns:a16="http://schemas.microsoft.com/office/drawing/2014/main" id="{2E196593-3AD0-4230-8334-82887F56D2AA}"/>
                  </a:ext>
                </a:extLst>
              </p:cNvPr>
              <p:cNvSpPr txBox="1">
                <a:spLocks noRot="1" noChangeAspect="1" noMove="1" noResize="1" noEditPoints="1" noAdjustHandles="1" noChangeArrowheads="1" noChangeShapeType="1" noTextEdit="1"/>
              </p:cNvSpPr>
              <p:nvPr/>
            </p:nvSpPr>
            <p:spPr>
              <a:xfrm>
                <a:off x="8692285" y="2393875"/>
                <a:ext cx="3321040" cy="2477814"/>
              </a:xfrm>
              <a:prstGeom prst="rect">
                <a:avLst/>
              </a:prstGeom>
              <a:blipFill>
                <a:blip r:embed="rId4"/>
                <a:stretch>
                  <a:fillRect l="-2936" b="-4680"/>
                </a:stretch>
              </a:blipFill>
            </p:spPr>
            <p:txBody>
              <a:bodyPr/>
              <a:lstStyle/>
              <a:p>
                <a:r>
                  <a:rPr lang="en-US">
                    <a:noFill/>
                  </a:rPr>
                  <a:t> </a:t>
                </a:r>
              </a:p>
            </p:txBody>
          </p:sp>
        </mc:Fallback>
      </mc:AlternateContent>
    </p:spTree>
    <p:extLst>
      <p:ext uri="{BB962C8B-B14F-4D97-AF65-F5344CB8AC3E}">
        <p14:creationId xmlns:p14="http://schemas.microsoft.com/office/powerpoint/2010/main" val="16923319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994" y="21329"/>
            <a:ext cx="10058400" cy="968440"/>
          </a:xfrm>
        </p:spPr>
        <p:txBody>
          <a:bodyPr/>
          <a:lstStyle/>
          <a:p>
            <a:r>
              <a:rPr lang="en-US" b="1" dirty="0">
                <a:latin typeface="Times New Roman" panose="02020603050405020304" pitchFamily="18" charset="0"/>
                <a:cs typeface="Times New Roman" panose="02020603050405020304" pitchFamily="18" charset="0"/>
              </a:rPr>
              <a:t>Force vibration isolation</a:t>
            </a:r>
          </a:p>
        </p:txBody>
      </p:sp>
      <p:sp>
        <p:nvSpPr>
          <p:cNvPr id="3" name="Content Placeholder 2"/>
          <p:cNvSpPr>
            <a:spLocks noGrp="1"/>
          </p:cNvSpPr>
          <p:nvPr>
            <p:ph idx="1"/>
          </p:nvPr>
        </p:nvSpPr>
        <p:spPr>
          <a:xfrm>
            <a:off x="5615774" y="1250648"/>
            <a:ext cx="6003109" cy="4023360"/>
          </a:xfrm>
          <a:solidFill>
            <a:schemeClr val="bg1"/>
          </a:solidFill>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vibration source is mounted on isolator composed of a spring with stiffness   s   and a damper with damping constant   r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mass is disturbed by a force F(t).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What is the force transmissibility for isolating the source of vibration?</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FFD302A-26A3-48AF-8FB2-8E4650C0437F}" type="slidenum">
              <a:rPr lang="en-US" smtClean="0"/>
              <a:t>46</a:t>
            </a:fld>
            <a:endParaRPr lang="en-US"/>
          </a:p>
        </p:txBody>
      </p:sp>
      <p:pic>
        <p:nvPicPr>
          <p:cNvPr id="5" name="Picture 4" descr="vib"/>
          <p:cNvPicPr/>
          <p:nvPr/>
        </p:nvPicPr>
        <p:blipFill rotWithShape="1">
          <a:blip r:embed="rId2">
            <a:extLst>
              <a:ext uri="{28A0092B-C50C-407E-A947-70E740481C1C}">
                <a14:useLocalDpi xmlns:a14="http://schemas.microsoft.com/office/drawing/2010/main" val="0"/>
              </a:ext>
            </a:extLst>
          </a:blip>
          <a:srcRect l="58668" t="13391" b="51990"/>
          <a:stretch/>
        </p:blipFill>
        <p:spPr bwMode="auto">
          <a:xfrm>
            <a:off x="108856" y="1442185"/>
            <a:ext cx="5100518" cy="3974493"/>
          </a:xfrm>
          <a:prstGeom prst="rect">
            <a:avLst/>
          </a:prstGeom>
          <a:noFill/>
          <a:ln>
            <a:noFill/>
          </a:ln>
        </p:spPr>
      </p:pic>
      <p:sp>
        <p:nvSpPr>
          <p:cNvPr id="6" name="Rectangle 5"/>
          <p:cNvSpPr/>
          <p:nvPr/>
        </p:nvSpPr>
        <p:spPr>
          <a:xfrm>
            <a:off x="650700" y="5869094"/>
            <a:ext cx="3778599" cy="369332"/>
          </a:xfrm>
          <a:prstGeom prst="rect">
            <a:avLst/>
          </a:prstGeom>
        </p:spPr>
        <p:txBody>
          <a:bodyPr wrap="none">
            <a:spAutoFit/>
          </a:bodyPr>
          <a:lstStyle/>
          <a:p>
            <a:r>
              <a:rPr lang="en-US" dirty="0"/>
              <a:t>http://slideplayer.com/slide/8032841/</a:t>
            </a:r>
          </a:p>
        </p:txBody>
      </p:sp>
      <p:grpSp>
        <p:nvGrpSpPr>
          <p:cNvPr id="9" name="Group 8"/>
          <p:cNvGrpSpPr/>
          <p:nvPr/>
        </p:nvGrpSpPr>
        <p:grpSpPr>
          <a:xfrm>
            <a:off x="806994" y="3701142"/>
            <a:ext cx="1852121" cy="461665"/>
            <a:chOff x="806994" y="3701142"/>
            <a:chExt cx="1852121" cy="461665"/>
          </a:xfrm>
        </p:grpSpPr>
        <p:sp>
          <p:nvSpPr>
            <p:cNvPr id="7" name="TextBox 6"/>
            <p:cNvSpPr txBox="1"/>
            <p:nvPr/>
          </p:nvSpPr>
          <p:spPr>
            <a:xfrm>
              <a:off x="806994" y="3701142"/>
              <a:ext cx="391886" cy="461665"/>
            </a:xfrm>
            <a:prstGeom prst="rect">
              <a:avLst/>
            </a:prstGeom>
            <a:solidFill>
              <a:schemeClr val="bg1"/>
            </a:solidFill>
          </p:spPr>
          <p:txBody>
            <a:bodyPr wrap="square" rtlCol="0">
              <a:spAutoFit/>
            </a:bodyPr>
            <a:lstStyle/>
            <a:p>
              <a:r>
                <a:rPr lang="en-US" sz="2400" dirty="0">
                  <a:latin typeface="Times New Roman" panose="02020603050405020304" pitchFamily="18" charset="0"/>
                  <a:cs typeface="Times New Roman" panose="02020603050405020304" pitchFamily="18" charset="0"/>
                </a:rPr>
                <a:t>s</a:t>
              </a:r>
            </a:p>
          </p:txBody>
        </p:sp>
        <p:sp>
          <p:nvSpPr>
            <p:cNvPr id="8" name="TextBox 7"/>
            <p:cNvSpPr txBox="1"/>
            <p:nvPr/>
          </p:nvSpPr>
          <p:spPr>
            <a:xfrm>
              <a:off x="2267229" y="3701142"/>
              <a:ext cx="391886" cy="461665"/>
            </a:xfrm>
            <a:prstGeom prst="rect">
              <a:avLst/>
            </a:prstGeom>
            <a:solidFill>
              <a:schemeClr val="bg1"/>
            </a:solidFill>
          </p:spPr>
          <p:txBody>
            <a:bodyPr wrap="square" rtlCol="0">
              <a:spAutoFit/>
            </a:bodyPr>
            <a:lstStyle/>
            <a:p>
              <a:r>
                <a:rPr lang="en-US" sz="2400" dirty="0">
                  <a:latin typeface="Times New Roman" panose="02020603050405020304" pitchFamily="18" charset="0"/>
                  <a:cs typeface="Times New Roman" panose="02020603050405020304" pitchFamily="18" charset="0"/>
                </a:rPr>
                <a:t>r</a:t>
              </a:r>
            </a:p>
          </p:txBody>
        </p:sp>
      </p:grpSp>
    </p:spTree>
    <p:extLst>
      <p:ext uri="{BB962C8B-B14F-4D97-AF65-F5344CB8AC3E}">
        <p14:creationId xmlns:p14="http://schemas.microsoft.com/office/powerpoint/2010/main" val="35709942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Equation of motion of mass m is given by</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solution as the displacement is written as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can be written in terms of  </a:t>
            </a:r>
            <a:r>
              <a:rPr lang="en-US" sz="2400" dirty="0">
                <a:latin typeface="Times New Roman" panose="02020603050405020304" pitchFamily="18" charset="0"/>
                <a:cs typeface="Times New Roman" panose="02020603050405020304" pitchFamily="18" charset="0"/>
                <a:sym typeface="Symbol" panose="05050102010706020507" pitchFamily="18" charset="2"/>
              </a:rPr>
              <a:t>,  and </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0</a:t>
            </a:r>
            <a:r>
              <a:rPr lang="en-US" sz="2400" dirty="0">
                <a:latin typeface="Times New Roman" panose="02020603050405020304" pitchFamily="18" charset="0"/>
                <a:cs typeface="Times New Roman" panose="02020603050405020304" pitchFamily="18" charset="0"/>
                <a:sym typeface="Symbol" panose="05050102010706020507" pitchFamily="18" charset="2"/>
              </a:rPr>
              <a:t> as</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FFD302A-26A3-48AF-8FB2-8E4650C0437F}" type="slidenum">
              <a:rPr lang="en-US" smtClean="0"/>
              <a:t>47</a:t>
            </a:fld>
            <a:endParaRPr lang="en-US"/>
          </a:p>
        </p:txBody>
      </p:sp>
      <p:sp>
        <p:nvSpPr>
          <p:cNvPr id="5" name="Title 1"/>
          <p:cNvSpPr txBox="1">
            <a:spLocks/>
          </p:cNvSpPr>
          <p:nvPr/>
        </p:nvSpPr>
        <p:spPr>
          <a:xfrm>
            <a:off x="806994" y="21329"/>
            <a:ext cx="10058400" cy="968440"/>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Force vibration isolation (cont.)</a:t>
            </a:r>
          </a:p>
        </p:txBody>
      </p:sp>
      <p:graphicFrame>
        <p:nvGraphicFramePr>
          <p:cNvPr id="6" name="Object 5"/>
          <p:cNvGraphicFramePr>
            <a:graphicFrameLocks noChangeAspect="1"/>
          </p:cNvGraphicFramePr>
          <p:nvPr/>
        </p:nvGraphicFramePr>
        <p:xfrm>
          <a:off x="6638925" y="1768475"/>
          <a:ext cx="3709988" cy="574675"/>
        </p:xfrm>
        <a:graphic>
          <a:graphicData uri="http://schemas.openxmlformats.org/presentationml/2006/ole">
            <mc:AlternateContent xmlns:mc="http://schemas.openxmlformats.org/markup-compatibility/2006">
              <mc:Choice xmlns:v="urn:schemas-microsoft-com:vml" Requires="v">
                <p:oleObj spid="_x0000_s29962" name="Equation" r:id="rId3" imgW="1473120" imgH="228600" progId="Equation.DSMT4">
                  <p:embed/>
                </p:oleObj>
              </mc:Choice>
              <mc:Fallback>
                <p:oleObj name="Equation" r:id="rId3" imgW="1473120" imgH="228600" progId="Equation.DSMT4">
                  <p:embed/>
                  <p:pic>
                    <p:nvPicPr>
                      <p:cNvPr id="0" name=""/>
                      <p:cNvPicPr/>
                      <p:nvPr/>
                    </p:nvPicPr>
                    <p:blipFill>
                      <a:blip r:embed="rId4"/>
                      <a:stretch>
                        <a:fillRect/>
                      </a:stretch>
                    </p:blipFill>
                    <p:spPr>
                      <a:xfrm>
                        <a:off x="6638925" y="1768475"/>
                        <a:ext cx="3709988" cy="57467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648999882"/>
              </p:ext>
            </p:extLst>
          </p:nvPr>
        </p:nvGraphicFramePr>
        <p:xfrm>
          <a:off x="4111625" y="2814638"/>
          <a:ext cx="3233738" cy="1028700"/>
        </p:xfrm>
        <a:graphic>
          <a:graphicData uri="http://schemas.openxmlformats.org/presentationml/2006/ole">
            <mc:AlternateContent xmlns:mc="http://schemas.openxmlformats.org/markup-compatibility/2006">
              <mc:Choice xmlns:v="urn:schemas-microsoft-com:vml" Requires="v">
                <p:oleObj spid="_x0000_s29963" name="Equation" r:id="rId5" imgW="1396800" imgH="444240" progId="Equation.DSMT4">
                  <p:embed/>
                </p:oleObj>
              </mc:Choice>
              <mc:Fallback>
                <p:oleObj name="Equation" r:id="rId5" imgW="1396800" imgH="444240" progId="Equation.DSMT4">
                  <p:embed/>
                  <p:pic>
                    <p:nvPicPr>
                      <p:cNvPr id="0" name=""/>
                      <p:cNvPicPr/>
                      <p:nvPr/>
                    </p:nvPicPr>
                    <p:blipFill>
                      <a:blip r:embed="rId6"/>
                      <a:stretch>
                        <a:fillRect/>
                      </a:stretch>
                    </p:blipFill>
                    <p:spPr>
                      <a:xfrm>
                        <a:off x="4111625" y="2814638"/>
                        <a:ext cx="3233738" cy="10287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49006853"/>
              </p:ext>
            </p:extLst>
          </p:nvPr>
        </p:nvGraphicFramePr>
        <p:xfrm>
          <a:off x="2825750" y="4433888"/>
          <a:ext cx="4965700" cy="1689100"/>
        </p:xfrm>
        <a:graphic>
          <a:graphicData uri="http://schemas.openxmlformats.org/presentationml/2006/ole">
            <mc:AlternateContent xmlns:mc="http://schemas.openxmlformats.org/markup-compatibility/2006">
              <mc:Choice xmlns:v="urn:schemas-microsoft-com:vml" Requires="v">
                <p:oleObj spid="_x0000_s29964" name="Equation" r:id="rId7" imgW="2946240" imgH="1002960" progId="Equation.DSMT4">
                  <p:embed/>
                </p:oleObj>
              </mc:Choice>
              <mc:Fallback>
                <p:oleObj name="Equation" r:id="rId7" imgW="2946240" imgH="1002960" progId="Equation.DSMT4">
                  <p:embed/>
                  <p:pic>
                    <p:nvPicPr>
                      <p:cNvPr id="0" name=""/>
                      <p:cNvPicPr/>
                      <p:nvPr/>
                    </p:nvPicPr>
                    <p:blipFill>
                      <a:blip r:embed="rId8"/>
                      <a:stretch>
                        <a:fillRect/>
                      </a:stretch>
                    </p:blipFill>
                    <p:spPr>
                      <a:xfrm>
                        <a:off x="2825750" y="4433888"/>
                        <a:ext cx="4965700" cy="1689100"/>
                      </a:xfrm>
                      <a:prstGeom prst="rect">
                        <a:avLst/>
                      </a:prstGeom>
                    </p:spPr>
                  </p:pic>
                </p:oleObj>
              </mc:Fallback>
            </mc:AlternateContent>
          </a:graphicData>
        </a:graphic>
      </p:graphicFrame>
    </p:spTree>
    <p:extLst>
      <p:ext uri="{BB962C8B-B14F-4D97-AF65-F5344CB8AC3E}">
        <p14:creationId xmlns:p14="http://schemas.microsoft.com/office/powerpoint/2010/main" val="38039223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response of the supporting base is due to the force combination of spring with stiffness s  and damper with damping constant r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By substituting x from the previous slide and determine the force transmissibility,</a:t>
            </a: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5FFD302A-26A3-48AF-8FB2-8E4650C0437F}" type="slidenum">
              <a:rPr lang="en-US" smtClean="0"/>
              <a:t>48</a:t>
            </a:fld>
            <a:endParaRPr lang="en-US"/>
          </a:p>
        </p:txBody>
      </p:sp>
      <p:sp>
        <p:nvSpPr>
          <p:cNvPr id="5" name="Title 1"/>
          <p:cNvSpPr txBox="1">
            <a:spLocks/>
          </p:cNvSpPr>
          <p:nvPr/>
        </p:nvSpPr>
        <p:spPr>
          <a:xfrm>
            <a:off x="806994" y="21329"/>
            <a:ext cx="10058400" cy="968440"/>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b="1" dirty="0">
                <a:latin typeface="Times New Roman" panose="02020603050405020304" pitchFamily="18" charset="0"/>
                <a:cs typeface="Times New Roman" panose="02020603050405020304" pitchFamily="18" charset="0"/>
              </a:rPr>
              <a:t>Force vibration isolation (cont.)</a:t>
            </a:r>
          </a:p>
        </p:txBody>
      </p:sp>
      <p:graphicFrame>
        <p:nvGraphicFramePr>
          <p:cNvPr id="6" name="Object 5"/>
          <p:cNvGraphicFramePr>
            <a:graphicFrameLocks noChangeAspect="1"/>
          </p:cNvGraphicFramePr>
          <p:nvPr/>
        </p:nvGraphicFramePr>
        <p:xfrm>
          <a:off x="4606959" y="2540049"/>
          <a:ext cx="2214754" cy="632787"/>
        </p:xfrm>
        <a:graphic>
          <a:graphicData uri="http://schemas.openxmlformats.org/presentationml/2006/ole">
            <mc:AlternateContent xmlns:mc="http://schemas.openxmlformats.org/markup-compatibility/2006">
              <mc:Choice xmlns:v="urn:schemas-microsoft-com:vml" Requires="v">
                <p:oleObj spid="_x0000_s30898" name="Equation" r:id="rId3" imgW="888840" imgH="253800" progId="Equation.DSMT4">
                  <p:embed/>
                </p:oleObj>
              </mc:Choice>
              <mc:Fallback>
                <p:oleObj name="Equation" r:id="rId3" imgW="888840" imgH="253800" progId="Equation.DSMT4">
                  <p:embed/>
                  <p:pic>
                    <p:nvPicPr>
                      <p:cNvPr id="0" name=""/>
                      <p:cNvPicPr/>
                      <p:nvPr/>
                    </p:nvPicPr>
                    <p:blipFill>
                      <a:blip r:embed="rId4"/>
                      <a:stretch>
                        <a:fillRect/>
                      </a:stretch>
                    </p:blipFill>
                    <p:spPr>
                      <a:xfrm>
                        <a:off x="4606959" y="2540049"/>
                        <a:ext cx="2214754" cy="632787"/>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448326283"/>
              </p:ext>
            </p:extLst>
          </p:nvPr>
        </p:nvGraphicFramePr>
        <p:xfrm>
          <a:off x="2530475" y="3621088"/>
          <a:ext cx="3724275" cy="2501900"/>
        </p:xfrm>
        <a:graphic>
          <a:graphicData uri="http://schemas.openxmlformats.org/presentationml/2006/ole">
            <mc:AlternateContent xmlns:mc="http://schemas.openxmlformats.org/markup-compatibility/2006">
              <mc:Choice xmlns:v="urn:schemas-microsoft-com:vml" Requires="v">
                <p:oleObj spid="_x0000_s30899" name="Equation" r:id="rId5" imgW="2209680" imgH="1485720" progId="Equation.DSMT4">
                  <p:embed/>
                </p:oleObj>
              </mc:Choice>
              <mc:Fallback>
                <p:oleObj name="Equation" r:id="rId5" imgW="2209680" imgH="1485720" progId="Equation.DSMT4">
                  <p:embed/>
                  <p:pic>
                    <p:nvPicPr>
                      <p:cNvPr id="0" name=""/>
                      <p:cNvPicPr/>
                      <p:nvPr/>
                    </p:nvPicPr>
                    <p:blipFill>
                      <a:blip r:embed="rId6"/>
                      <a:stretch>
                        <a:fillRect/>
                      </a:stretch>
                    </p:blipFill>
                    <p:spPr>
                      <a:xfrm>
                        <a:off x="2530475" y="3621088"/>
                        <a:ext cx="3724275" cy="2501900"/>
                      </a:xfrm>
                      <a:prstGeom prst="rect">
                        <a:avLst/>
                      </a:prstGeom>
                    </p:spPr>
                  </p:pic>
                </p:oleObj>
              </mc:Fallback>
            </mc:AlternateContent>
          </a:graphicData>
        </a:graphic>
      </p:graphicFrame>
      <p:sp>
        <p:nvSpPr>
          <p:cNvPr id="8" name="TextBox 7"/>
          <p:cNvSpPr txBox="1"/>
          <p:nvPr/>
        </p:nvSpPr>
        <p:spPr>
          <a:xfrm>
            <a:off x="6952343" y="4265230"/>
            <a:ext cx="4528457" cy="461665"/>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 vibrating amplitude of the base </a:t>
            </a:r>
          </a:p>
        </p:txBody>
      </p:sp>
    </p:spTree>
    <p:extLst>
      <p:ext uri="{BB962C8B-B14F-4D97-AF65-F5344CB8AC3E}">
        <p14:creationId xmlns:p14="http://schemas.microsoft.com/office/powerpoint/2010/main" val="26737477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67723"/>
            <a:ext cx="10058400" cy="702298"/>
          </a:xfrm>
        </p:spPr>
        <p:txBody>
          <a:bodyPr>
            <a:normAutofit fontScale="90000"/>
          </a:bodyPr>
          <a:lstStyle/>
          <a:p>
            <a:r>
              <a:rPr lang="en-US" b="1" dirty="0">
                <a:latin typeface="Times New Roman" panose="02020603050405020304" pitchFamily="18" charset="0"/>
                <a:cs typeface="Times New Roman" panose="02020603050405020304" pitchFamily="18" charset="0"/>
              </a:rPr>
              <a:t>Force transmissibility curve</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5FFD302A-26A3-48AF-8FB2-8E4650C0437F}" type="slidenum">
              <a:rPr lang="en-US" smtClean="0"/>
              <a:t>49</a:t>
            </a:fld>
            <a:endParaRPr lang="en-US"/>
          </a:p>
        </p:txBody>
      </p:sp>
      <p:pic>
        <p:nvPicPr>
          <p:cNvPr id="10244" name="Picture 4" descr="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251" y="2068286"/>
            <a:ext cx="20383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kaztechnologies.com/wp-content/uploads/2015/10/transmissibility7-1-1024x58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710973"/>
            <a:ext cx="9753600" cy="55721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29550" y="6455578"/>
            <a:ext cx="3793859" cy="369332"/>
          </a:xfrm>
          <a:prstGeom prst="rect">
            <a:avLst/>
          </a:prstGeom>
        </p:spPr>
        <p:txBody>
          <a:bodyPr wrap="none">
            <a:spAutoFit/>
          </a:bodyPr>
          <a:lstStyle/>
          <a:p>
            <a:r>
              <a:rPr lang="en-US" dirty="0"/>
              <a:t>http://www.kaztechnologies.com/faq/</a:t>
            </a:r>
          </a:p>
        </p:txBody>
      </p:sp>
    </p:spTree>
    <p:extLst>
      <p:ext uri="{BB962C8B-B14F-4D97-AF65-F5344CB8AC3E}">
        <p14:creationId xmlns:p14="http://schemas.microsoft.com/office/powerpoint/2010/main" val="370028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Driven, damped harmonic oscillator </a:t>
            </a:r>
          </a:p>
        </p:txBody>
      </p:sp>
      <p:sp>
        <p:nvSpPr>
          <p:cNvPr id="3" name="Content Placeholder 2"/>
          <p:cNvSpPr>
            <a:spLocks noGrp="1"/>
          </p:cNvSpPr>
          <p:nvPr>
            <p:ph idx="1"/>
          </p:nvPr>
        </p:nvSpPr>
        <p:spPr>
          <a:xfrm>
            <a:off x="1097280" y="1845733"/>
            <a:ext cx="10058400" cy="4614051"/>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Generally, the applied force may be written as </a:t>
            </a:r>
            <a:r>
              <a:rPr lang="en-US" sz="2400" b="1" dirty="0">
                <a:solidFill>
                  <a:srgbClr val="FF0000"/>
                </a:solidFill>
                <a:latin typeface="Times New Roman" panose="02020603050405020304" pitchFamily="18" charset="0"/>
                <a:cs typeface="Times New Roman" panose="02020603050405020304" pitchFamily="18" charset="0"/>
              </a:rPr>
              <a:t>F</a:t>
            </a:r>
            <a:r>
              <a:rPr lang="en-US" sz="2400" b="1" baseline="-25000" dirty="0">
                <a:solidFill>
                  <a:srgbClr val="FF0000"/>
                </a:solidFill>
                <a:latin typeface="Times New Roman" panose="02020603050405020304" pitchFamily="18" charset="0"/>
                <a:cs typeface="Times New Roman" panose="02020603050405020304" pitchFamily="18" charset="0"/>
              </a:rPr>
              <a:t>0</a:t>
            </a:r>
            <a:r>
              <a:rPr lang="en-US" sz="2400" b="1" dirty="0">
                <a:solidFill>
                  <a:srgbClr val="FF0000"/>
                </a:solidFill>
                <a:latin typeface="Times New Roman" panose="02020603050405020304" pitchFamily="18" charset="0"/>
                <a:cs typeface="Times New Roman" panose="02020603050405020304" pitchFamily="18" charset="0"/>
              </a:rPr>
              <a:t>exp(</a:t>
            </a:r>
            <a:r>
              <a:rPr lang="en-US" sz="2400" b="1" dirty="0" err="1">
                <a:solidFill>
                  <a:srgbClr val="FF0000"/>
                </a:solidFill>
                <a:latin typeface="Times New Roman" panose="02020603050405020304" pitchFamily="18" charset="0"/>
                <a:cs typeface="Times New Roman" panose="02020603050405020304" pitchFamily="18" charset="0"/>
              </a:rPr>
              <a:t>i</a:t>
            </a:r>
            <a:r>
              <a:rPr lang="en-US" sz="2400" b="1"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t</a:t>
            </a:r>
            <a:r>
              <a:rPr lang="en-US" sz="2400" b="1" dirty="0">
                <a:solidFill>
                  <a:srgbClr val="FF0000"/>
                </a:solidFill>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Therefore, the equation of motion becomes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Suppose a general solution of the differential equation is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By substituting the general solution into the equation of motion, we obtain the amplitude </a:t>
            </a:r>
            <a:r>
              <a:rPr lang="en-US" sz="2400" i="1"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as follows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2"/>
          </p:nvPr>
        </p:nvSpPr>
        <p:spPr/>
        <p:txBody>
          <a:bodyPr/>
          <a:lstStyle/>
          <a:p>
            <a:fld id="{9958265C-786B-4D75-BDB8-425DA9EF9926}" type="slidenum">
              <a:rPr lang="en-US" smtClean="0"/>
              <a:t>5</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140547049"/>
              </p:ext>
            </p:extLst>
          </p:nvPr>
        </p:nvGraphicFramePr>
        <p:xfrm>
          <a:off x="6513513" y="2239253"/>
          <a:ext cx="4125912" cy="639763"/>
        </p:xfrm>
        <a:graphic>
          <a:graphicData uri="http://schemas.openxmlformats.org/presentationml/2006/ole">
            <mc:AlternateContent xmlns:mc="http://schemas.openxmlformats.org/markup-compatibility/2006">
              <mc:Choice xmlns:v="urn:schemas-microsoft-com:vml" Requires="v">
                <p:oleObj spid="_x0000_s2809" name="Equation" r:id="rId4" imgW="1638000" imgH="253800" progId="Equation.DSMT4">
                  <p:embed/>
                </p:oleObj>
              </mc:Choice>
              <mc:Fallback>
                <p:oleObj name="Equation" r:id="rId4" imgW="1638000" imgH="253800" progId="Equation.DSMT4">
                  <p:embed/>
                  <p:pic>
                    <p:nvPicPr>
                      <p:cNvPr id="0" name=""/>
                      <p:cNvPicPr/>
                      <p:nvPr/>
                    </p:nvPicPr>
                    <p:blipFill>
                      <a:blip r:embed="rId5"/>
                      <a:stretch>
                        <a:fillRect/>
                      </a:stretch>
                    </p:blipFill>
                    <p:spPr>
                      <a:xfrm>
                        <a:off x="6513513" y="2239253"/>
                        <a:ext cx="4125912" cy="639763"/>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12184826"/>
              </p:ext>
            </p:extLst>
          </p:nvPr>
        </p:nvGraphicFramePr>
        <p:xfrm>
          <a:off x="8270875" y="2757488"/>
          <a:ext cx="2368550" cy="639762"/>
        </p:xfrm>
        <a:graphic>
          <a:graphicData uri="http://schemas.openxmlformats.org/presentationml/2006/ole">
            <mc:AlternateContent xmlns:mc="http://schemas.openxmlformats.org/markup-compatibility/2006">
              <mc:Choice xmlns:v="urn:schemas-microsoft-com:vml" Requires="v">
                <p:oleObj spid="_x0000_s2810" name="Equation" r:id="rId6" imgW="939600" imgH="253800" progId="Equation.DSMT4">
                  <p:embed/>
                </p:oleObj>
              </mc:Choice>
              <mc:Fallback>
                <p:oleObj name="Equation" r:id="rId6" imgW="939600" imgH="253800" progId="Equation.DSMT4">
                  <p:embed/>
                  <p:pic>
                    <p:nvPicPr>
                      <p:cNvPr id="0" name=""/>
                      <p:cNvPicPr/>
                      <p:nvPr/>
                    </p:nvPicPr>
                    <p:blipFill>
                      <a:blip r:embed="rId7"/>
                      <a:stretch>
                        <a:fillRect/>
                      </a:stretch>
                    </p:blipFill>
                    <p:spPr>
                      <a:xfrm>
                        <a:off x="8270875" y="2757488"/>
                        <a:ext cx="2368550" cy="63976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051253563"/>
              </p:ext>
            </p:extLst>
          </p:nvPr>
        </p:nvGraphicFramePr>
        <p:xfrm>
          <a:off x="3551065" y="4368397"/>
          <a:ext cx="5025404" cy="1317339"/>
        </p:xfrm>
        <a:graphic>
          <a:graphicData uri="http://schemas.openxmlformats.org/presentationml/2006/ole">
            <mc:AlternateContent xmlns:mc="http://schemas.openxmlformats.org/markup-compatibility/2006">
              <mc:Choice xmlns:v="urn:schemas-microsoft-com:vml" Requires="v">
                <p:oleObj spid="_x0000_s2811" name="Equation" r:id="rId8" imgW="2616120" imgH="685800" progId="Equation.DSMT4">
                  <p:embed/>
                </p:oleObj>
              </mc:Choice>
              <mc:Fallback>
                <p:oleObj name="Equation" r:id="rId8" imgW="2616120" imgH="685800" progId="Equation.DSMT4">
                  <p:embed/>
                  <p:pic>
                    <p:nvPicPr>
                      <p:cNvPr id="0" name=""/>
                      <p:cNvPicPr/>
                      <p:nvPr/>
                    </p:nvPicPr>
                    <p:blipFill>
                      <a:blip r:embed="rId9"/>
                      <a:stretch>
                        <a:fillRect/>
                      </a:stretch>
                    </p:blipFill>
                    <p:spPr>
                      <a:xfrm>
                        <a:off x="3551065" y="4368397"/>
                        <a:ext cx="5025404" cy="1317339"/>
                      </a:xfrm>
                      <a:prstGeom prst="rect">
                        <a:avLst/>
                      </a:prstGeom>
                    </p:spPr>
                  </p:pic>
                </p:oleObj>
              </mc:Fallback>
            </mc:AlternateContent>
          </a:graphicData>
        </a:graphic>
      </p:graphicFrame>
    </p:spTree>
    <p:extLst>
      <p:ext uri="{BB962C8B-B14F-4D97-AF65-F5344CB8AC3E}">
        <p14:creationId xmlns:p14="http://schemas.microsoft.com/office/powerpoint/2010/main" val="35408441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Homework #3 </a:t>
            </a:r>
          </a:p>
        </p:txBody>
      </p:sp>
      <p:sp>
        <p:nvSpPr>
          <p:cNvPr id="3" name="Content Placeholder 2"/>
          <p:cNvSpPr>
            <a:spLocks noGrp="1"/>
          </p:cNvSpPr>
          <p:nvPr>
            <p:ph idx="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9958265C-786B-4D75-BDB8-425DA9EF9926}" type="slidenum">
              <a:rPr lang="en-US" smtClean="0"/>
              <a:t>50</a:t>
            </a:fld>
            <a:endParaRPr lang="en-US"/>
          </a:p>
        </p:txBody>
      </p:sp>
      <p:pic>
        <p:nvPicPr>
          <p:cNvPr id="5" name="Picture 4"/>
          <p:cNvPicPr>
            <a:picLocks noChangeAspect="1"/>
          </p:cNvPicPr>
          <p:nvPr/>
        </p:nvPicPr>
        <p:blipFill>
          <a:blip r:embed="rId2"/>
          <a:stretch>
            <a:fillRect/>
          </a:stretch>
        </p:blipFill>
        <p:spPr>
          <a:xfrm>
            <a:off x="2504420" y="1845734"/>
            <a:ext cx="6000949" cy="4573631"/>
          </a:xfrm>
          <a:prstGeom prst="rect">
            <a:avLst/>
          </a:prstGeom>
        </p:spPr>
      </p:pic>
    </p:spTree>
    <p:extLst>
      <p:ext uri="{BB962C8B-B14F-4D97-AF65-F5344CB8AC3E}">
        <p14:creationId xmlns:p14="http://schemas.microsoft.com/office/powerpoint/2010/main" val="9965713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Homework #3 (cont.)</a:t>
            </a:r>
          </a:p>
        </p:txBody>
      </p:sp>
      <p:sp>
        <p:nvSpPr>
          <p:cNvPr id="3" name="Content Placeholder 2"/>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2. </a:t>
            </a:r>
          </a:p>
        </p:txBody>
      </p:sp>
      <p:sp>
        <p:nvSpPr>
          <p:cNvPr id="4" name="Slide Number Placeholder 3"/>
          <p:cNvSpPr>
            <a:spLocks noGrp="1"/>
          </p:cNvSpPr>
          <p:nvPr>
            <p:ph type="sldNum" sz="quarter" idx="12"/>
          </p:nvPr>
        </p:nvSpPr>
        <p:spPr/>
        <p:txBody>
          <a:bodyPr/>
          <a:lstStyle/>
          <a:p>
            <a:fld id="{9958265C-786B-4D75-BDB8-425DA9EF9926}" type="slidenum">
              <a:rPr lang="en-US" smtClean="0"/>
              <a:t>51</a:t>
            </a:fld>
            <a:endParaRPr lang="en-US"/>
          </a:p>
        </p:txBody>
      </p:sp>
      <p:pic>
        <p:nvPicPr>
          <p:cNvPr id="5" name="Picture 4">
            <a:extLst>
              <a:ext uri="{FF2B5EF4-FFF2-40B4-BE49-F238E27FC236}">
                <a16:creationId xmlns:a16="http://schemas.microsoft.com/office/drawing/2014/main" id="{02C0F2D3-F75D-4D8B-BB8F-FA925E95EF2A}"/>
              </a:ext>
            </a:extLst>
          </p:cNvPr>
          <p:cNvPicPr>
            <a:picLocks noChangeAspect="1"/>
          </p:cNvPicPr>
          <p:nvPr/>
        </p:nvPicPr>
        <p:blipFill>
          <a:blip r:embed="rId2"/>
          <a:stretch>
            <a:fillRect/>
          </a:stretch>
        </p:blipFill>
        <p:spPr>
          <a:xfrm>
            <a:off x="1582236" y="1737360"/>
            <a:ext cx="9573444" cy="4376909"/>
          </a:xfrm>
          <a:prstGeom prst="rect">
            <a:avLst/>
          </a:prstGeom>
        </p:spPr>
      </p:pic>
    </p:spTree>
    <p:extLst>
      <p:ext uri="{BB962C8B-B14F-4D97-AF65-F5344CB8AC3E}">
        <p14:creationId xmlns:p14="http://schemas.microsoft.com/office/powerpoint/2010/main" val="2700828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Description of the steady state term </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Therefore,  the displacement can be written as </a:t>
            </a:r>
          </a:p>
        </p:txBody>
      </p:sp>
      <p:sp>
        <p:nvSpPr>
          <p:cNvPr id="4" name="Slide Number Placeholder 3"/>
          <p:cNvSpPr>
            <a:spLocks noGrp="1"/>
          </p:cNvSpPr>
          <p:nvPr>
            <p:ph type="sldNum" sz="quarter" idx="12"/>
          </p:nvPr>
        </p:nvSpPr>
        <p:spPr/>
        <p:txBody>
          <a:bodyPr/>
          <a:lstStyle/>
          <a:p>
            <a:fld id="{9958265C-786B-4D75-BDB8-425DA9EF9926}" type="slidenum">
              <a:rPr lang="en-US" smtClean="0"/>
              <a:t>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004832868"/>
              </p:ext>
            </p:extLst>
          </p:nvPr>
        </p:nvGraphicFramePr>
        <p:xfrm>
          <a:off x="577850" y="2327275"/>
          <a:ext cx="11101388" cy="1216025"/>
        </p:xfrm>
        <a:graphic>
          <a:graphicData uri="http://schemas.openxmlformats.org/presentationml/2006/ole">
            <mc:AlternateContent xmlns:mc="http://schemas.openxmlformats.org/markup-compatibility/2006">
              <mc:Choice xmlns:v="urn:schemas-microsoft-com:vml" Requires="v">
                <p:oleObj spid="_x0000_s23808" name="Equation" r:id="rId4" imgW="4406760" imgH="482400" progId="Equation.DSMT4">
                  <p:embed/>
                </p:oleObj>
              </mc:Choice>
              <mc:Fallback>
                <p:oleObj name="Equation" r:id="rId4" imgW="4406760" imgH="482400" progId="Equation.DSMT4">
                  <p:embed/>
                  <p:pic>
                    <p:nvPicPr>
                      <p:cNvPr id="0" name=""/>
                      <p:cNvPicPr/>
                      <p:nvPr/>
                    </p:nvPicPr>
                    <p:blipFill>
                      <a:blip r:embed="rId5"/>
                      <a:stretch>
                        <a:fillRect/>
                      </a:stretch>
                    </p:blipFill>
                    <p:spPr>
                      <a:xfrm>
                        <a:off x="577850" y="2327275"/>
                        <a:ext cx="11101388" cy="12160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037508302"/>
              </p:ext>
            </p:extLst>
          </p:nvPr>
        </p:nvGraphicFramePr>
        <p:xfrm>
          <a:off x="2422965" y="3651674"/>
          <a:ext cx="7616825" cy="1406525"/>
        </p:xfrm>
        <a:graphic>
          <a:graphicData uri="http://schemas.openxmlformats.org/presentationml/2006/ole">
            <mc:AlternateContent xmlns:mc="http://schemas.openxmlformats.org/markup-compatibility/2006">
              <mc:Choice xmlns:v="urn:schemas-microsoft-com:vml" Requires="v">
                <p:oleObj spid="_x0000_s23809" name="Equation" r:id="rId6" imgW="3022560" imgH="558720" progId="Equation.DSMT4">
                  <p:embed/>
                </p:oleObj>
              </mc:Choice>
              <mc:Fallback>
                <p:oleObj name="Equation" r:id="rId6" imgW="3022560" imgH="558720" progId="Equation.DSMT4">
                  <p:embed/>
                  <p:pic>
                    <p:nvPicPr>
                      <p:cNvPr id="0" name=""/>
                      <p:cNvPicPr/>
                      <p:nvPr/>
                    </p:nvPicPr>
                    <p:blipFill>
                      <a:blip r:embed="rId7"/>
                      <a:stretch>
                        <a:fillRect/>
                      </a:stretch>
                    </p:blipFill>
                    <p:spPr>
                      <a:xfrm>
                        <a:off x="2422965" y="3651674"/>
                        <a:ext cx="7616825" cy="1406525"/>
                      </a:xfrm>
                      <a:prstGeom prst="rect">
                        <a:avLst/>
                      </a:prstGeom>
                    </p:spPr>
                  </p:pic>
                </p:oleObj>
              </mc:Fallback>
            </mc:AlternateContent>
          </a:graphicData>
        </a:graphic>
      </p:graphicFrame>
      <p:sp>
        <p:nvSpPr>
          <p:cNvPr id="5" name="TextBox 4"/>
          <p:cNvSpPr txBox="1"/>
          <p:nvPr/>
        </p:nvSpPr>
        <p:spPr>
          <a:xfrm>
            <a:off x="1" y="5333442"/>
            <a:ext cx="12192000" cy="830997"/>
          </a:xfrm>
          <a:prstGeom prst="rect">
            <a:avLst/>
          </a:prstGeom>
          <a:noFill/>
          <a:ln>
            <a:solidFill>
              <a:srgbClr val="FF0000"/>
            </a:solidFill>
          </a:ln>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Mechanical impedance is a measure of how much a structure resists motion when subjected to a harmonic force. It relates forces with velocities acting on  a mechanical system.</a:t>
            </a:r>
          </a:p>
        </p:txBody>
      </p:sp>
      <p:cxnSp>
        <p:nvCxnSpPr>
          <p:cNvPr id="9" name="Straight Connector 8"/>
          <p:cNvCxnSpPr/>
          <p:nvPr/>
        </p:nvCxnSpPr>
        <p:spPr>
          <a:xfrm flipV="1">
            <a:off x="6517178" y="4156364"/>
            <a:ext cx="3522612" cy="1662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866313" y="4239491"/>
            <a:ext cx="798022" cy="1093951"/>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80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765" y="204562"/>
            <a:ext cx="11539429" cy="1450757"/>
          </a:xfrm>
        </p:spPr>
        <p:txBody>
          <a:bodyPr/>
          <a:lstStyle/>
          <a:p>
            <a:r>
              <a:rPr lang="en-US" b="1" dirty="0">
                <a:latin typeface="Times New Roman" panose="02020603050405020304" pitchFamily="18" charset="0"/>
                <a:cs typeface="Times New Roman" panose="02020603050405020304" pitchFamily="18" charset="0"/>
              </a:rPr>
              <a:t>Complete information of magnitude and phase of the steady state term</a:t>
            </a:r>
          </a:p>
        </p:txBody>
      </p:sp>
      <p:sp>
        <p:nvSpPr>
          <p:cNvPr id="3" name="Content Placeholder 2"/>
          <p:cNvSpPr>
            <a:spLocks noGrp="1"/>
          </p:cNvSpPr>
          <p:nvPr>
            <p:ph idx="1"/>
          </p:nvPr>
        </p:nvSpPr>
        <p:spPr>
          <a:xfrm>
            <a:off x="6126478" y="2045872"/>
            <a:ext cx="6065521" cy="4023360"/>
          </a:xfrm>
        </p:spPr>
        <p:txBody>
          <a:bodyPr>
            <a:normAutofit/>
          </a:bodyPr>
          <a:lstStyle/>
          <a:p>
            <a:pPr marL="514350" indent="-514350">
              <a:buAutoNum type="arabicParenBoth"/>
            </a:pPr>
            <a:r>
              <a:rPr lang="en-US" sz="2800" dirty="0">
                <a:latin typeface="Times New Roman" panose="02020603050405020304" pitchFamily="18" charset="0"/>
                <a:cs typeface="Times New Roman" panose="02020603050405020304" pitchFamily="18" charset="0"/>
              </a:rPr>
              <a:t>The phase difference </a:t>
            </a:r>
            <a:r>
              <a:rPr lang="en-US" sz="2800" dirty="0">
                <a:latin typeface="Times New Roman" panose="02020603050405020304" pitchFamily="18" charset="0"/>
                <a:cs typeface="Times New Roman" panose="02020603050405020304" pitchFamily="18" charset="0"/>
                <a:sym typeface="Symbol" panose="05050102010706020507" pitchFamily="18" charset="2"/>
              </a:rPr>
              <a:t> between </a:t>
            </a:r>
            <a:r>
              <a:rPr lang="en-US" sz="2800" i="1" dirty="0">
                <a:latin typeface="Times New Roman" panose="02020603050405020304" pitchFamily="18" charset="0"/>
                <a:cs typeface="Times New Roman" panose="02020603050405020304" pitchFamily="18" charset="0"/>
                <a:sym typeface="Symbol" panose="05050102010706020507" pitchFamily="18" charset="2"/>
              </a:rPr>
              <a:t>x</a:t>
            </a:r>
            <a:r>
              <a:rPr lang="en-US" sz="2800" dirty="0">
                <a:latin typeface="Times New Roman" panose="02020603050405020304" pitchFamily="18" charset="0"/>
                <a:cs typeface="Times New Roman" panose="02020603050405020304" pitchFamily="18" charset="0"/>
                <a:sym typeface="Symbol" panose="05050102010706020507" pitchFamily="18" charset="2"/>
              </a:rPr>
              <a:t>  </a:t>
            </a:r>
          </a:p>
          <a:p>
            <a:pPr marL="0" indent="0">
              <a:buNone/>
            </a:pPr>
            <a:r>
              <a:rPr lang="en-US" sz="2800" dirty="0">
                <a:latin typeface="Times New Roman" panose="02020603050405020304" pitchFamily="18" charset="0"/>
                <a:cs typeface="Times New Roman" panose="02020603050405020304" pitchFamily="18" charset="0"/>
                <a:sym typeface="Symbol" panose="05050102010706020507" pitchFamily="18" charset="2"/>
              </a:rPr>
              <a:t>       and </a:t>
            </a:r>
            <a:r>
              <a:rPr lang="en-US" sz="2800" i="1" dirty="0">
                <a:latin typeface="Times New Roman" panose="02020603050405020304" pitchFamily="18" charset="0"/>
                <a:cs typeface="Times New Roman" panose="02020603050405020304" pitchFamily="18" charset="0"/>
                <a:sym typeface="Symbol" panose="05050102010706020507" pitchFamily="18" charset="2"/>
              </a:rPr>
              <a:t>F</a:t>
            </a:r>
            <a:r>
              <a:rPr lang="en-US" sz="2800" dirty="0">
                <a:latin typeface="Times New Roman" panose="02020603050405020304" pitchFamily="18" charset="0"/>
                <a:cs typeface="Times New Roman" panose="02020603050405020304" pitchFamily="18" charset="0"/>
                <a:sym typeface="Symbol" panose="05050102010706020507" pitchFamily="18" charset="2"/>
              </a:rPr>
              <a:t> due to the </a:t>
            </a:r>
            <a:r>
              <a:rPr lang="en-US" sz="28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reactive  part </a:t>
            </a:r>
          </a:p>
          <a:p>
            <a:pPr marL="0" indent="0">
              <a:buNone/>
            </a:pPr>
            <a:r>
              <a:rPr lang="en-US" sz="2800" dirty="0">
                <a:latin typeface="Times New Roman" panose="02020603050405020304" pitchFamily="18" charset="0"/>
                <a:cs typeface="Times New Roman" panose="02020603050405020304" pitchFamily="18" charset="0"/>
                <a:sym typeface="Symbol" panose="05050102010706020507" pitchFamily="18" charset="2"/>
              </a:rPr>
              <a:t>	(</a:t>
            </a:r>
            <a:r>
              <a:rPr lang="en-US" sz="2800" i="1" dirty="0">
                <a:latin typeface="Times New Roman" panose="02020603050405020304" pitchFamily="18" charset="0"/>
                <a:cs typeface="Times New Roman" panose="02020603050405020304" pitchFamily="18" charset="0"/>
                <a:sym typeface="Symbol" panose="05050102010706020507" pitchFamily="18" charset="2"/>
              </a:rPr>
              <a:t>m – s/m</a:t>
            </a:r>
            <a:r>
              <a:rPr lang="en-US" sz="2800" dirty="0">
                <a:latin typeface="Times New Roman" panose="02020603050405020304" pitchFamily="18" charset="0"/>
                <a:cs typeface="Times New Roman" panose="02020603050405020304" pitchFamily="18" charset="0"/>
                <a:sym typeface="Symbol" panose="05050102010706020507" pitchFamily="18" charset="2"/>
              </a:rPr>
              <a:t>) of </a:t>
            </a:r>
            <a:r>
              <a:rPr lang="en-US" sz="2800" i="1" dirty="0" err="1">
                <a:latin typeface="Times New Roman" panose="02020603050405020304" pitchFamily="18" charset="0"/>
                <a:cs typeface="Times New Roman" panose="02020603050405020304" pitchFamily="18" charset="0"/>
                <a:sym typeface="Symbol" panose="05050102010706020507" pitchFamily="18" charset="2"/>
              </a:rPr>
              <a:t>Z</a:t>
            </a:r>
            <a:r>
              <a:rPr lang="en-US" sz="2800" i="1" baseline="-25000" dirty="0" err="1">
                <a:latin typeface="Times New Roman" panose="02020603050405020304" pitchFamily="18" charset="0"/>
                <a:cs typeface="Times New Roman" panose="02020603050405020304" pitchFamily="18" charset="0"/>
                <a:sym typeface="Symbol" panose="05050102010706020507" pitchFamily="18" charset="2"/>
              </a:rPr>
              <a:t>m</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p>
          <a:p>
            <a:pPr marL="0" indent="0">
              <a:buNone/>
            </a:pPr>
            <a:r>
              <a:rPr lang="en-US" sz="2800" dirty="0">
                <a:latin typeface="Times New Roman" panose="02020603050405020304" pitchFamily="18" charset="0"/>
                <a:cs typeface="Times New Roman" panose="02020603050405020304" pitchFamily="18" charset="0"/>
                <a:sym typeface="Symbol" panose="05050102010706020507" pitchFamily="18" charset="2"/>
              </a:rPr>
              <a:t>(2) Extra phase difference gives </a:t>
            </a:r>
            <a:r>
              <a:rPr lang="en-US" sz="2800" i="1" dirty="0">
                <a:latin typeface="Times New Roman" panose="02020603050405020304" pitchFamily="18" charset="0"/>
                <a:cs typeface="Times New Roman" panose="02020603050405020304" pitchFamily="18" charset="0"/>
                <a:sym typeface="Symbol" panose="05050102010706020507" pitchFamily="18" charset="2"/>
              </a:rPr>
              <a:t>x</a:t>
            </a:r>
            <a:r>
              <a:rPr lang="en-US" sz="2800" dirty="0">
                <a:latin typeface="Times New Roman" panose="02020603050405020304" pitchFamily="18" charset="0"/>
                <a:cs typeface="Times New Roman" panose="02020603050405020304" pitchFamily="18" charset="0"/>
                <a:sym typeface="Symbol" panose="05050102010706020507" pitchFamily="18" charset="2"/>
              </a:rPr>
              <a:t> lags </a:t>
            </a:r>
          </a:p>
          <a:p>
            <a:pPr marL="0" indent="0">
              <a:buNone/>
            </a:pPr>
            <a:r>
              <a:rPr lang="en-US" sz="2800" i="1" dirty="0">
                <a:latin typeface="Times New Roman" panose="02020603050405020304" pitchFamily="18" charset="0"/>
                <a:cs typeface="Times New Roman" panose="02020603050405020304" pitchFamily="18" charset="0"/>
                <a:sym typeface="Symbol" panose="05050102010706020507" pitchFamily="18" charset="2"/>
              </a:rPr>
              <a:t>       F</a:t>
            </a:r>
            <a:r>
              <a:rPr lang="en-US" sz="2800" dirty="0">
                <a:latin typeface="Times New Roman" panose="02020603050405020304" pitchFamily="18" charset="0"/>
                <a:cs typeface="Times New Roman" panose="02020603050405020304" pitchFamily="18" charset="0"/>
                <a:sym typeface="Symbol" panose="05050102010706020507" pitchFamily="18" charset="2"/>
              </a:rPr>
              <a:t> by 90</a:t>
            </a:r>
            <a:r>
              <a:rPr lang="en-US" sz="2800" baseline="30000" dirty="0">
                <a:latin typeface="Times New Roman" panose="02020603050405020304" pitchFamily="18" charset="0"/>
                <a:cs typeface="Times New Roman" panose="02020603050405020304" pitchFamily="18" charset="0"/>
                <a:sym typeface="Symbol" panose="05050102010706020507" pitchFamily="18" charset="2"/>
              </a:rPr>
              <a:t>0</a:t>
            </a:r>
            <a:r>
              <a:rPr lang="en-US" sz="2800" dirty="0">
                <a:latin typeface="Times New Roman" panose="02020603050405020304" pitchFamily="18" charset="0"/>
                <a:cs typeface="Times New Roman" panose="02020603050405020304" pitchFamily="18" charset="0"/>
                <a:sym typeface="Symbol" panose="05050102010706020507" pitchFamily="18" charset="2"/>
              </a:rPr>
              <a:t> even  = 0.</a:t>
            </a:r>
          </a:p>
          <a:p>
            <a:pPr marL="514350" indent="-514350">
              <a:buFont typeface="Calibri" panose="020F0502020204030204" pitchFamily="34" charset="0"/>
              <a:buAutoNum type="arabicParenBoth" startAt="3"/>
            </a:pPr>
            <a:r>
              <a:rPr lang="en-US" sz="2800" dirty="0">
                <a:latin typeface="Times New Roman" panose="02020603050405020304" pitchFamily="18" charset="0"/>
                <a:cs typeface="Times New Roman" panose="02020603050405020304" pitchFamily="18" charset="0"/>
                <a:sym typeface="Symbol" panose="05050102010706020507" pitchFamily="18" charset="2"/>
              </a:rPr>
              <a:t>The  amplitude of the </a:t>
            </a:r>
            <a:r>
              <a:rPr lang="en-US" sz="2800" i="1" dirty="0">
                <a:latin typeface="Times New Roman" panose="02020603050405020304" pitchFamily="18" charset="0"/>
                <a:cs typeface="Times New Roman" panose="02020603050405020304" pitchFamily="18" charset="0"/>
                <a:sym typeface="Symbol" panose="05050102010706020507" pitchFamily="18" charset="2"/>
              </a:rPr>
              <a:t>x</a:t>
            </a:r>
            <a:r>
              <a:rPr lang="en-US" sz="2800" dirty="0">
                <a:latin typeface="Times New Roman" panose="02020603050405020304" pitchFamily="18" charset="0"/>
                <a:cs typeface="Times New Roman" panose="02020603050405020304" pitchFamily="18" charset="0"/>
                <a:sym typeface="Symbol" panose="05050102010706020507" pitchFamily="18" charset="2"/>
              </a:rPr>
              <a:t> is  F</a:t>
            </a:r>
            <a:r>
              <a:rPr lang="en-US" sz="2800" baseline="-25000" dirty="0">
                <a:latin typeface="Times New Roman" panose="02020603050405020304" pitchFamily="18" charset="0"/>
                <a:cs typeface="Times New Roman" panose="02020603050405020304" pitchFamily="18" charset="0"/>
                <a:sym typeface="Symbol" panose="05050102010706020507" pitchFamily="18" charset="2"/>
              </a:rPr>
              <a:t>0</a:t>
            </a:r>
            <a:r>
              <a:rPr lang="en-US" sz="2800" dirty="0">
                <a:latin typeface="Times New Roman" panose="02020603050405020304" pitchFamily="18" charset="0"/>
                <a:cs typeface="Times New Roman" panose="02020603050405020304" pitchFamily="18" charset="0"/>
                <a:sym typeface="Symbol" panose="05050102010706020507" pitchFamily="18" charset="2"/>
              </a:rPr>
              <a:t>/|</a:t>
            </a:r>
            <a:r>
              <a:rPr lang="en-US" sz="2800" dirty="0" err="1">
                <a:latin typeface="Times New Roman" panose="02020603050405020304" pitchFamily="18" charset="0"/>
                <a:cs typeface="Times New Roman" panose="02020603050405020304" pitchFamily="18" charset="0"/>
                <a:sym typeface="Symbol" panose="05050102010706020507" pitchFamily="18" charset="2"/>
              </a:rPr>
              <a:t>Z</a:t>
            </a:r>
            <a:r>
              <a:rPr lang="en-US" sz="2800" baseline="-25000" dirty="0" err="1">
                <a:latin typeface="Times New Roman" panose="02020603050405020304" pitchFamily="18" charset="0"/>
                <a:cs typeface="Times New Roman" panose="02020603050405020304" pitchFamily="18" charset="0"/>
                <a:sym typeface="Symbol" panose="05050102010706020507" pitchFamily="18" charset="2"/>
              </a:rPr>
              <a:t>m</a:t>
            </a:r>
            <a:r>
              <a:rPr lang="en-US" sz="2800" dirty="0">
                <a:latin typeface="Times New Roman" panose="02020603050405020304" pitchFamily="18" charset="0"/>
                <a:cs typeface="Times New Roman" panose="02020603050405020304" pitchFamily="18" charset="0"/>
                <a:sym typeface="Symbol" panose="05050102010706020507" pitchFamily="18" charset="2"/>
              </a:rPr>
              <a:t> |</a:t>
            </a:r>
            <a:endParaRPr lang="en-US" sz="2800" baseline="-25000" dirty="0">
              <a:latin typeface="Times New Roman" panose="02020603050405020304" pitchFamily="18" charset="0"/>
              <a:cs typeface="Times New Roman" panose="02020603050405020304" pitchFamily="18" charset="0"/>
            </a:endParaRPr>
          </a:p>
          <a:p>
            <a:pPr marL="514350" indent="-514350">
              <a:buAutoNum type="arabicParenBoth" startAt="3"/>
            </a:pPr>
            <a:endParaRPr lang="en-US" sz="2800" baseline="-25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390615561"/>
              </p:ext>
            </p:extLst>
          </p:nvPr>
        </p:nvGraphicFramePr>
        <p:xfrm>
          <a:off x="950913" y="2765425"/>
          <a:ext cx="3895725" cy="1901825"/>
        </p:xfrm>
        <a:graphic>
          <a:graphicData uri="http://schemas.openxmlformats.org/presentationml/2006/ole">
            <mc:AlternateContent xmlns:mc="http://schemas.openxmlformats.org/markup-compatibility/2006">
              <mc:Choice xmlns:v="urn:schemas-microsoft-com:vml" Requires="v">
                <p:oleObj spid="_x0000_s3292" name="Equation" r:id="rId4" imgW="1041120" imgH="507960" progId="Equation.DSMT4">
                  <p:embed/>
                </p:oleObj>
              </mc:Choice>
              <mc:Fallback>
                <p:oleObj name="Equation" r:id="rId4" imgW="1041120" imgH="507960" progId="Equation.DSMT4">
                  <p:embed/>
                  <p:pic>
                    <p:nvPicPr>
                      <p:cNvPr id="0" name=""/>
                      <p:cNvPicPr/>
                      <p:nvPr/>
                    </p:nvPicPr>
                    <p:blipFill>
                      <a:blip r:embed="rId5"/>
                      <a:stretch>
                        <a:fillRect/>
                      </a:stretch>
                    </p:blipFill>
                    <p:spPr>
                      <a:xfrm>
                        <a:off x="950913" y="2765425"/>
                        <a:ext cx="3895725" cy="1901825"/>
                      </a:xfrm>
                      <a:prstGeom prst="rect">
                        <a:avLst/>
                      </a:prstGeom>
                      <a:noFill/>
                    </p:spPr>
                  </p:pic>
                </p:oleObj>
              </mc:Fallback>
            </mc:AlternateContent>
          </a:graphicData>
        </a:graphic>
      </p:graphicFrame>
      <p:sp>
        <p:nvSpPr>
          <p:cNvPr id="6" name="Rectangle 5"/>
          <p:cNvSpPr/>
          <p:nvPr/>
        </p:nvSpPr>
        <p:spPr>
          <a:xfrm>
            <a:off x="1738859" y="2968052"/>
            <a:ext cx="689548" cy="719528"/>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55166" y="2789238"/>
            <a:ext cx="1046813" cy="719528"/>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438187" y="2968052"/>
            <a:ext cx="1687187" cy="1873770"/>
          </a:xfrm>
          <a:custGeom>
            <a:avLst/>
            <a:gdLst>
              <a:gd name="connsiteX0" fmla="*/ 143200 w 1687187"/>
              <a:gd name="connsiteY0" fmla="*/ 0 h 1873770"/>
              <a:gd name="connsiteX1" fmla="*/ 143200 w 1687187"/>
              <a:gd name="connsiteY1" fmla="*/ 0 h 1873770"/>
              <a:gd name="connsiteX2" fmla="*/ 248131 w 1687187"/>
              <a:gd name="connsiteY2" fmla="*/ 74951 h 1873770"/>
              <a:gd name="connsiteX3" fmla="*/ 293102 w 1687187"/>
              <a:gd name="connsiteY3" fmla="*/ 119921 h 1873770"/>
              <a:gd name="connsiteX4" fmla="*/ 383042 w 1687187"/>
              <a:gd name="connsiteY4" fmla="*/ 179882 h 1873770"/>
              <a:gd name="connsiteX5" fmla="*/ 487974 w 1687187"/>
              <a:gd name="connsiteY5" fmla="*/ 269823 h 1873770"/>
              <a:gd name="connsiteX6" fmla="*/ 517954 w 1687187"/>
              <a:gd name="connsiteY6" fmla="*/ 314793 h 1873770"/>
              <a:gd name="connsiteX7" fmla="*/ 532944 w 1687187"/>
              <a:gd name="connsiteY7" fmla="*/ 359764 h 1873770"/>
              <a:gd name="connsiteX8" fmla="*/ 592905 w 1687187"/>
              <a:gd name="connsiteY8" fmla="*/ 449705 h 1873770"/>
              <a:gd name="connsiteX9" fmla="*/ 622885 w 1687187"/>
              <a:gd name="connsiteY9" fmla="*/ 494675 h 1873770"/>
              <a:gd name="connsiteX10" fmla="*/ 682846 w 1687187"/>
              <a:gd name="connsiteY10" fmla="*/ 569626 h 1873770"/>
              <a:gd name="connsiteX11" fmla="*/ 727816 w 1687187"/>
              <a:gd name="connsiteY11" fmla="*/ 599607 h 1873770"/>
              <a:gd name="connsiteX12" fmla="*/ 787777 w 1687187"/>
              <a:gd name="connsiteY12" fmla="*/ 689547 h 1873770"/>
              <a:gd name="connsiteX13" fmla="*/ 802767 w 1687187"/>
              <a:gd name="connsiteY13" fmla="*/ 839449 h 1873770"/>
              <a:gd name="connsiteX14" fmla="*/ 817757 w 1687187"/>
              <a:gd name="connsiteY14" fmla="*/ 884420 h 1873770"/>
              <a:gd name="connsiteX15" fmla="*/ 907698 w 1687187"/>
              <a:gd name="connsiteY15" fmla="*/ 944380 h 1873770"/>
              <a:gd name="connsiteX16" fmla="*/ 982649 w 1687187"/>
              <a:gd name="connsiteY16" fmla="*/ 1004341 h 1873770"/>
              <a:gd name="connsiteX17" fmla="*/ 1027620 w 1687187"/>
              <a:gd name="connsiteY17" fmla="*/ 1019331 h 1873770"/>
              <a:gd name="connsiteX18" fmla="*/ 1162531 w 1687187"/>
              <a:gd name="connsiteY18" fmla="*/ 1094282 h 1873770"/>
              <a:gd name="connsiteX19" fmla="*/ 1207502 w 1687187"/>
              <a:gd name="connsiteY19" fmla="*/ 1124262 h 1873770"/>
              <a:gd name="connsiteX20" fmla="*/ 1282452 w 1687187"/>
              <a:gd name="connsiteY20" fmla="*/ 1184223 h 1873770"/>
              <a:gd name="connsiteX21" fmla="*/ 1342413 w 1687187"/>
              <a:gd name="connsiteY21" fmla="*/ 1199213 h 1873770"/>
              <a:gd name="connsiteX22" fmla="*/ 1387383 w 1687187"/>
              <a:gd name="connsiteY22" fmla="*/ 1229193 h 1873770"/>
              <a:gd name="connsiteX23" fmla="*/ 1477324 w 1687187"/>
              <a:gd name="connsiteY23" fmla="*/ 1274164 h 1873770"/>
              <a:gd name="connsiteX24" fmla="*/ 1582256 w 1687187"/>
              <a:gd name="connsiteY24" fmla="*/ 1364105 h 1873770"/>
              <a:gd name="connsiteX25" fmla="*/ 1612236 w 1687187"/>
              <a:gd name="connsiteY25" fmla="*/ 1409075 h 1873770"/>
              <a:gd name="connsiteX26" fmla="*/ 1657206 w 1687187"/>
              <a:gd name="connsiteY26" fmla="*/ 1439056 h 1873770"/>
              <a:gd name="connsiteX27" fmla="*/ 1687187 w 1687187"/>
              <a:gd name="connsiteY27" fmla="*/ 1528997 h 1873770"/>
              <a:gd name="connsiteX28" fmla="*/ 1657206 w 1687187"/>
              <a:gd name="connsiteY28" fmla="*/ 1678898 h 1873770"/>
              <a:gd name="connsiteX29" fmla="*/ 1582256 w 1687187"/>
              <a:gd name="connsiteY29" fmla="*/ 1738859 h 1873770"/>
              <a:gd name="connsiteX30" fmla="*/ 1522295 w 1687187"/>
              <a:gd name="connsiteY30" fmla="*/ 1813810 h 1873770"/>
              <a:gd name="connsiteX31" fmla="*/ 1432354 w 1687187"/>
              <a:gd name="connsiteY31" fmla="*/ 1858780 h 1873770"/>
              <a:gd name="connsiteX32" fmla="*/ 1372393 w 1687187"/>
              <a:gd name="connsiteY32" fmla="*/ 1873770 h 1873770"/>
              <a:gd name="connsiteX33" fmla="*/ 1267462 w 1687187"/>
              <a:gd name="connsiteY33" fmla="*/ 1843790 h 1873770"/>
              <a:gd name="connsiteX34" fmla="*/ 1162531 w 1687187"/>
              <a:gd name="connsiteY34" fmla="*/ 1783829 h 1873770"/>
              <a:gd name="connsiteX35" fmla="*/ 1102570 w 1687187"/>
              <a:gd name="connsiteY35" fmla="*/ 1768839 h 1873770"/>
              <a:gd name="connsiteX36" fmla="*/ 1057600 w 1687187"/>
              <a:gd name="connsiteY36" fmla="*/ 1753849 h 1873770"/>
              <a:gd name="connsiteX37" fmla="*/ 892708 w 1687187"/>
              <a:gd name="connsiteY37" fmla="*/ 1723869 h 1873770"/>
              <a:gd name="connsiteX38" fmla="*/ 847738 w 1687187"/>
              <a:gd name="connsiteY38" fmla="*/ 1708879 h 1873770"/>
              <a:gd name="connsiteX39" fmla="*/ 772787 w 1687187"/>
              <a:gd name="connsiteY39" fmla="*/ 1678898 h 1873770"/>
              <a:gd name="connsiteX40" fmla="*/ 697836 w 1687187"/>
              <a:gd name="connsiteY40" fmla="*/ 1663908 h 1873770"/>
              <a:gd name="connsiteX41" fmla="*/ 652865 w 1687187"/>
              <a:gd name="connsiteY41" fmla="*/ 1648918 h 1873770"/>
              <a:gd name="connsiteX42" fmla="*/ 517954 w 1687187"/>
              <a:gd name="connsiteY42" fmla="*/ 1573967 h 1873770"/>
              <a:gd name="connsiteX43" fmla="*/ 472983 w 1687187"/>
              <a:gd name="connsiteY43" fmla="*/ 1558977 h 1873770"/>
              <a:gd name="connsiteX44" fmla="*/ 398033 w 1687187"/>
              <a:gd name="connsiteY44" fmla="*/ 1484026 h 1873770"/>
              <a:gd name="connsiteX45" fmla="*/ 368052 w 1687187"/>
              <a:gd name="connsiteY45" fmla="*/ 1454046 h 1873770"/>
              <a:gd name="connsiteX46" fmla="*/ 308092 w 1687187"/>
              <a:gd name="connsiteY46" fmla="*/ 1364105 h 1873770"/>
              <a:gd name="connsiteX47" fmla="*/ 293102 w 1687187"/>
              <a:gd name="connsiteY47" fmla="*/ 1304144 h 1873770"/>
              <a:gd name="connsiteX48" fmla="*/ 263121 w 1687187"/>
              <a:gd name="connsiteY48" fmla="*/ 1019331 h 1873770"/>
              <a:gd name="connsiteX49" fmla="*/ 248131 w 1687187"/>
              <a:gd name="connsiteY49" fmla="*/ 974361 h 1873770"/>
              <a:gd name="connsiteX50" fmla="*/ 218151 w 1687187"/>
              <a:gd name="connsiteY50" fmla="*/ 944380 h 1873770"/>
              <a:gd name="connsiteX51" fmla="*/ 173180 w 1687187"/>
              <a:gd name="connsiteY51" fmla="*/ 869429 h 1873770"/>
              <a:gd name="connsiteX52" fmla="*/ 83239 w 1687187"/>
              <a:gd name="connsiteY52" fmla="*/ 749508 h 1873770"/>
              <a:gd name="connsiteX53" fmla="*/ 53259 w 1687187"/>
              <a:gd name="connsiteY53" fmla="*/ 539646 h 1873770"/>
              <a:gd name="connsiteX54" fmla="*/ 38269 w 1687187"/>
              <a:gd name="connsiteY54" fmla="*/ 494675 h 1873770"/>
              <a:gd name="connsiteX55" fmla="*/ 23279 w 1687187"/>
              <a:gd name="connsiteY55" fmla="*/ 359764 h 1873770"/>
              <a:gd name="connsiteX56" fmla="*/ 23279 w 1687187"/>
              <a:gd name="connsiteY56" fmla="*/ 74951 h 1873770"/>
              <a:gd name="connsiteX57" fmla="*/ 113220 w 1687187"/>
              <a:gd name="connsiteY57" fmla="*/ 44970 h 1873770"/>
              <a:gd name="connsiteX58" fmla="*/ 143200 w 1687187"/>
              <a:gd name="connsiteY58" fmla="*/ 0 h 1873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687187" h="1873770">
                <a:moveTo>
                  <a:pt x="143200" y="0"/>
                </a:moveTo>
                <a:lnTo>
                  <a:pt x="143200" y="0"/>
                </a:lnTo>
                <a:cubicBezTo>
                  <a:pt x="178177" y="24984"/>
                  <a:pt x="214567" y="48100"/>
                  <a:pt x="248131" y="74951"/>
                </a:cubicBezTo>
                <a:cubicBezTo>
                  <a:pt x="264685" y="88194"/>
                  <a:pt x="276368" y="106906"/>
                  <a:pt x="293102" y="119921"/>
                </a:cubicBezTo>
                <a:cubicBezTo>
                  <a:pt x="321544" y="142042"/>
                  <a:pt x="357564" y="154404"/>
                  <a:pt x="383042" y="179882"/>
                </a:cubicBezTo>
                <a:cubicBezTo>
                  <a:pt x="455742" y="252582"/>
                  <a:pt x="419484" y="224164"/>
                  <a:pt x="487974" y="269823"/>
                </a:cubicBezTo>
                <a:cubicBezTo>
                  <a:pt x="497967" y="284813"/>
                  <a:pt x="509897" y="298679"/>
                  <a:pt x="517954" y="314793"/>
                </a:cubicBezTo>
                <a:cubicBezTo>
                  <a:pt x="525020" y="328926"/>
                  <a:pt x="525270" y="345951"/>
                  <a:pt x="532944" y="359764"/>
                </a:cubicBezTo>
                <a:cubicBezTo>
                  <a:pt x="550443" y="391262"/>
                  <a:pt x="572918" y="419725"/>
                  <a:pt x="592905" y="449705"/>
                </a:cubicBezTo>
                <a:lnTo>
                  <a:pt x="622885" y="494675"/>
                </a:lnTo>
                <a:cubicBezTo>
                  <a:pt x="645149" y="528071"/>
                  <a:pt x="652328" y="545212"/>
                  <a:pt x="682846" y="569626"/>
                </a:cubicBezTo>
                <a:cubicBezTo>
                  <a:pt x="696914" y="580880"/>
                  <a:pt x="712826" y="589613"/>
                  <a:pt x="727816" y="599607"/>
                </a:cubicBezTo>
                <a:cubicBezTo>
                  <a:pt x="747803" y="629587"/>
                  <a:pt x="784192" y="653694"/>
                  <a:pt x="787777" y="689547"/>
                </a:cubicBezTo>
                <a:cubicBezTo>
                  <a:pt x="792774" y="739514"/>
                  <a:pt x="795131" y="789816"/>
                  <a:pt x="802767" y="839449"/>
                </a:cubicBezTo>
                <a:cubicBezTo>
                  <a:pt x="805170" y="855066"/>
                  <a:pt x="806584" y="873247"/>
                  <a:pt x="817757" y="884420"/>
                </a:cubicBezTo>
                <a:cubicBezTo>
                  <a:pt x="843235" y="909898"/>
                  <a:pt x="882220" y="918902"/>
                  <a:pt x="907698" y="944380"/>
                </a:cubicBezTo>
                <a:cubicBezTo>
                  <a:pt x="935583" y="972265"/>
                  <a:pt x="944830" y="985432"/>
                  <a:pt x="982649" y="1004341"/>
                </a:cubicBezTo>
                <a:cubicBezTo>
                  <a:pt x="996782" y="1011407"/>
                  <a:pt x="1012630" y="1014334"/>
                  <a:pt x="1027620" y="1019331"/>
                </a:cubicBezTo>
                <a:cubicBezTo>
                  <a:pt x="1168751" y="1160465"/>
                  <a:pt x="942442" y="947559"/>
                  <a:pt x="1162531" y="1094282"/>
                </a:cubicBezTo>
                <a:cubicBezTo>
                  <a:pt x="1177521" y="1104275"/>
                  <a:pt x="1193434" y="1113007"/>
                  <a:pt x="1207502" y="1124262"/>
                </a:cubicBezTo>
                <a:cubicBezTo>
                  <a:pt x="1244699" y="1154020"/>
                  <a:pt x="1232762" y="1162927"/>
                  <a:pt x="1282452" y="1184223"/>
                </a:cubicBezTo>
                <a:cubicBezTo>
                  <a:pt x="1301388" y="1192339"/>
                  <a:pt x="1322426" y="1194216"/>
                  <a:pt x="1342413" y="1199213"/>
                </a:cubicBezTo>
                <a:cubicBezTo>
                  <a:pt x="1357403" y="1209206"/>
                  <a:pt x="1371269" y="1221136"/>
                  <a:pt x="1387383" y="1229193"/>
                </a:cubicBezTo>
                <a:cubicBezTo>
                  <a:pt x="1451220" y="1261112"/>
                  <a:pt x="1417183" y="1222615"/>
                  <a:pt x="1477324" y="1274164"/>
                </a:cubicBezTo>
                <a:cubicBezTo>
                  <a:pt x="1604544" y="1383210"/>
                  <a:pt x="1479016" y="1295280"/>
                  <a:pt x="1582256" y="1364105"/>
                </a:cubicBezTo>
                <a:cubicBezTo>
                  <a:pt x="1592249" y="1379095"/>
                  <a:pt x="1599497" y="1396336"/>
                  <a:pt x="1612236" y="1409075"/>
                </a:cubicBezTo>
                <a:cubicBezTo>
                  <a:pt x="1624975" y="1421814"/>
                  <a:pt x="1647658" y="1423779"/>
                  <a:pt x="1657206" y="1439056"/>
                </a:cubicBezTo>
                <a:cubicBezTo>
                  <a:pt x="1673955" y="1465855"/>
                  <a:pt x="1687187" y="1528997"/>
                  <a:pt x="1687187" y="1528997"/>
                </a:cubicBezTo>
                <a:cubicBezTo>
                  <a:pt x="1684587" y="1547199"/>
                  <a:pt x="1676831" y="1646191"/>
                  <a:pt x="1657206" y="1678898"/>
                </a:cubicBezTo>
                <a:cubicBezTo>
                  <a:pt x="1640500" y="1706742"/>
                  <a:pt x="1605827" y="1720003"/>
                  <a:pt x="1582256" y="1738859"/>
                </a:cubicBezTo>
                <a:cubicBezTo>
                  <a:pt x="1508078" y="1798201"/>
                  <a:pt x="1600215" y="1735890"/>
                  <a:pt x="1522295" y="1813810"/>
                </a:cubicBezTo>
                <a:cubicBezTo>
                  <a:pt x="1496017" y="1840088"/>
                  <a:pt x="1466490" y="1849027"/>
                  <a:pt x="1432354" y="1858780"/>
                </a:cubicBezTo>
                <a:cubicBezTo>
                  <a:pt x="1412545" y="1864440"/>
                  <a:pt x="1392380" y="1868773"/>
                  <a:pt x="1372393" y="1873770"/>
                </a:cubicBezTo>
                <a:cubicBezTo>
                  <a:pt x="1353183" y="1868968"/>
                  <a:pt x="1288966" y="1854542"/>
                  <a:pt x="1267462" y="1843790"/>
                </a:cubicBezTo>
                <a:cubicBezTo>
                  <a:pt x="1180479" y="1800299"/>
                  <a:pt x="1267655" y="1823251"/>
                  <a:pt x="1162531" y="1783829"/>
                </a:cubicBezTo>
                <a:cubicBezTo>
                  <a:pt x="1143241" y="1776595"/>
                  <a:pt x="1122379" y="1774499"/>
                  <a:pt x="1102570" y="1768839"/>
                </a:cubicBezTo>
                <a:cubicBezTo>
                  <a:pt x="1087377" y="1764498"/>
                  <a:pt x="1072929" y="1757681"/>
                  <a:pt x="1057600" y="1753849"/>
                </a:cubicBezTo>
                <a:cubicBezTo>
                  <a:pt x="1015699" y="1743374"/>
                  <a:pt x="932801" y="1730551"/>
                  <a:pt x="892708" y="1723869"/>
                </a:cubicBezTo>
                <a:cubicBezTo>
                  <a:pt x="877718" y="1718872"/>
                  <a:pt x="862533" y="1714427"/>
                  <a:pt x="847738" y="1708879"/>
                </a:cubicBezTo>
                <a:cubicBezTo>
                  <a:pt x="822543" y="1699431"/>
                  <a:pt x="798560" y="1686630"/>
                  <a:pt x="772787" y="1678898"/>
                </a:cubicBezTo>
                <a:cubicBezTo>
                  <a:pt x="748383" y="1671577"/>
                  <a:pt x="722554" y="1670087"/>
                  <a:pt x="697836" y="1663908"/>
                </a:cubicBezTo>
                <a:cubicBezTo>
                  <a:pt x="682507" y="1660076"/>
                  <a:pt x="667855" y="1653915"/>
                  <a:pt x="652865" y="1648918"/>
                </a:cubicBezTo>
                <a:cubicBezTo>
                  <a:pt x="585549" y="1581601"/>
                  <a:pt x="628006" y="1610651"/>
                  <a:pt x="517954" y="1573967"/>
                </a:cubicBezTo>
                <a:lnTo>
                  <a:pt x="472983" y="1558977"/>
                </a:lnTo>
                <a:lnTo>
                  <a:pt x="398033" y="1484026"/>
                </a:lnTo>
                <a:cubicBezTo>
                  <a:pt x="388039" y="1474032"/>
                  <a:pt x="375891" y="1465805"/>
                  <a:pt x="368052" y="1454046"/>
                </a:cubicBezTo>
                <a:lnTo>
                  <a:pt x="308092" y="1364105"/>
                </a:lnTo>
                <a:cubicBezTo>
                  <a:pt x="303095" y="1344118"/>
                  <a:pt x="295767" y="1324573"/>
                  <a:pt x="293102" y="1304144"/>
                </a:cubicBezTo>
                <a:cubicBezTo>
                  <a:pt x="280755" y="1209484"/>
                  <a:pt x="293309" y="1109894"/>
                  <a:pt x="263121" y="1019331"/>
                </a:cubicBezTo>
                <a:cubicBezTo>
                  <a:pt x="258124" y="1004341"/>
                  <a:pt x="256260" y="987910"/>
                  <a:pt x="248131" y="974361"/>
                </a:cubicBezTo>
                <a:cubicBezTo>
                  <a:pt x="240860" y="962242"/>
                  <a:pt x="228144" y="954374"/>
                  <a:pt x="218151" y="944380"/>
                </a:cubicBezTo>
                <a:cubicBezTo>
                  <a:pt x="189489" y="858395"/>
                  <a:pt x="222565" y="935276"/>
                  <a:pt x="173180" y="869429"/>
                </a:cubicBezTo>
                <a:cubicBezTo>
                  <a:pt x="71483" y="733832"/>
                  <a:pt x="151995" y="818261"/>
                  <a:pt x="83239" y="749508"/>
                </a:cubicBezTo>
                <a:cubicBezTo>
                  <a:pt x="46095" y="638076"/>
                  <a:pt x="86100" y="769535"/>
                  <a:pt x="53259" y="539646"/>
                </a:cubicBezTo>
                <a:cubicBezTo>
                  <a:pt x="51024" y="524004"/>
                  <a:pt x="43266" y="509665"/>
                  <a:pt x="38269" y="494675"/>
                </a:cubicBezTo>
                <a:cubicBezTo>
                  <a:pt x="33272" y="449705"/>
                  <a:pt x="29259" y="404614"/>
                  <a:pt x="23279" y="359764"/>
                </a:cubicBezTo>
                <a:cubicBezTo>
                  <a:pt x="10674" y="265229"/>
                  <a:pt x="-22117" y="172227"/>
                  <a:pt x="23279" y="74951"/>
                </a:cubicBezTo>
                <a:cubicBezTo>
                  <a:pt x="36643" y="46314"/>
                  <a:pt x="83240" y="54964"/>
                  <a:pt x="113220" y="44970"/>
                </a:cubicBezTo>
                <a:lnTo>
                  <a:pt x="143200" y="0"/>
                </a:lnTo>
                <a:close/>
              </a:path>
            </a:pathLst>
          </a:cu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006715" y="2248525"/>
            <a:ext cx="659567" cy="719527"/>
            <a:chOff x="5006715" y="2248525"/>
            <a:chExt cx="659567" cy="719527"/>
          </a:xfrm>
        </p:grpSpPr>
        <p:sp>
          <p:nvSpPr>
            <p:cNvPr id="10" name="Oval 9"/>
            <p:cNvSpPr/>
            <p:nvPr/>
          </p:nvSpPr>
          <p:spPr>
            <a:xfrm>
              <a:off x="5006715" y="2248525"/>
              <a:ext cx="659567" cy="71952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198744" y="2377455"/>
              <a:ext cx="275507" cy="461665"/>
            </a:xfrm>
            <a:prstGeom prst="rect">
              <a:avLst/>
            </a:prstGeom>
            <a:noFill/>
          </p:spPr>
          <p:txBody>
            <a:bodyPr wrap="square" rtlCol="0">
              <a:spAutoFit/>
            </a:bodyPr>
            <a:lstStyle/>
            <a:p>
              <a:r>
                <a:rPr lang="en-US" sz="2400" dirty="0"/>
                <a:t>1</a:t>
              </a:r>
            </a:p>
          </p:txBody>
        </p:sp>
      </p:grpSp>
      <p:grpSp>
        <p:nvGrpSpPr>
          <p:cNvPr id="13" name="Group 12"/>
          <p:cNvGrpSpPr/>
          <p:nvPr/>
        </p:nvGrpSpPr>
        <p:grpSpPr>
          <a:xfrm>
            <a:off x="950913" y="2055620"/>
            <a:ext cx="659567" cy="719527"/>
            <a:chOff x="5006715" y="2248525"/>
            <a:chExt cx="659567" cy="719527"/>
          </a:xfrm>
        </p:grpSpPr>
        <p:sp>
          <p:nvSpPr>
            <p:cNvPr id="14" name="Oval 13"/>
            <p:cNvSpPr/>
            <p:nvPr/>
          </p:nvSpPr>
          <p:spPr>
            <a:xfrm>
              <a:off x="5006715" y="2248525"/>
              <a:ext cx="659567" cy="71952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198744" y="2377455"/>
              <a:ext cx="275507" cy="461665"/>
            </a:xfrm>
            <a:prstGeom prst="rect">
              <a:avLst/>
            </a:prstGeom>
            <a:noFill/>
          </p:spPr>
          <p:txBody>
            <a:bodyPr wrap="square" rtlCol="0">
              <a:spAutoFit/>
            </a:bodyPr>
            <a:lstStyle/>
            <a:p>
              <a:r>
                <a:rPr lang="en-US" sz="2400" dirty="0"/>
                <a:t>2</a:t>
              </a:r>
            </a:p>
          </p:txBody>
        </p:sp>
      </p:grpSp>
      <p:grpSp>
        <p:nvGrpSpPr>
          <p:cNvPr id="16" name="Group 15"/>
          <p:cNvGrpSpPr/>
          <p:nvPr/>
        </p:nvGrpSpPr>
        <p:grpSpPr>
          <a:xfrm>
            <a:off x="3954902" y="5020636"/>
            <a:ext cx="659567" cy="719527"/>
            <a:chOff x="5006715" y="2248525"/>
            <a:chExt cx="659567" cy="719527"/>
          </a:xfrm>
        </p:grpSpPr>
        <p:sp>
          <p:nvSpPr>
            <p:cNvPr id="17" name="Oval 16"/>
            <p:cNvSpPr/>
            <p:nvPr/>
          </p:nvSpPr>
          <p:spPr>
            <a:xfrm>
              <a:off x="5006715" y="2248525"/>
              <a:ext cx="659567" cy="71952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198744" y="2377455"/>
              <a:ext cx="275507" cy="461665"/>
            </a:xfrm>
            <a:prstGeom prst="rect">
              <a:avLst/>
            </a:prstGeom>
            <a:noFill/>
          </p:spPr>
          <p:txBody>
            <a:bodyPr wrap="square" rtlCol="0">
              <a:spAutoFit/>
            </a:bodyPr>
            <a:lstStyle/>
            <a:p>
              <a:r>
                <a:rPr lang="en-US" sz="2400" dirty="0"/>
                <a:t>3</a:t>
              </a:r>
            </a:p>
          </p:txBody>
        </p:sp>
      </p:grpSp>
      <p:sp>
        <p:nvSpPr>
          <p:cNvPr id="9" name="Rectangle 8">
            <a:extLst>
              <a:ext uri="{FF2B5EF4-FFF2-40B4-BE49-F238E27FC236}">
                <a16:creationId xmlns:a16="http://schemas.microsoft.com/office/drawing/2014/main" id="{C2517FCC-8B20-4A60-97D9-A1A3101FEF42}"/>
              </a:ext>
            </a:extLst>
          </p:cNvPr>
          <p:cNvSpPr/>
          <p:nvPr/>
        </p:nvSpPr>
        <p:spPr>
          <a:xfrm>
            <a:off x="6607629" y="2055620"/>
            <a:ext cx="4963885" cy="163196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80B9182-6A42-4174-BFDD-39802C87E150}"/>
              </a:ext>
            </a:extLst>
          </p:cNvPr>
          <p:cNvSpPr/>
          <p:nvPr/>
        </p:nvSpPr>
        <p:spPr>
          <a:xfrm>
            <a:off x="6607628" y="3697492"/>
            <a:ext cx="4963885" cy="1233737"/>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57FD000-0020-4805-8322-FE66C84F19DB}"/>
              </a:ext>
            </a:extLst>
          </p:cNvPr>
          <p:cNvSpPr/>
          <p:nvPr/>
        </p:nvSpPr>
        <p:spPr>
          <a:xfrm>
            <a:off x="6607627" y="4941142"/>
            <a:ext cx="5288567" cy="670090"/>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734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9"/>
                                        </p:tgtEl>
                                      </p:cBhvr>
                                    </p:animEffect>
                                    <p:set>
                                      <p:cBhvr>
                                        <p:cTn id="18" dur="1" fill="hold">
                                          <p:stCondLst>
                                            <p:cond delay="499"/>
                                          </p:stCondLst>
                                        </p:cTn>
                                        <p:tgtEl>
                                          <p:spTgt spid="19"/>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20"/>
                                        </p:tgtEl>
                                      </p:cBhvr>
                                    </p:animEffect>
                                    <p:set>
                                      <p:cBhvr>
                                        <p:cTn id="29" dur="1" fill="hold">
                                          <p:stCondLst>
                                            <p:cond delay="499"/>
                                          </p:stCondLst>
                                        </p:cTn>
                                        <p:tgtEl>
                                          <p:spTgt spid="20"/>
                                        </p:tgtEl>
                                        <p:attrNameLst>
                                          <p:attrName>style.visibility</p:attrName>
                                        </p:attrNameLst>
                                      </p:cBhvr>
                                      <p:to>
                                        <p:strVal val="hidden"/>
                                      </p:to>
                                    </p:se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The amplitude of the </a:t>
            </a:r>
            <a:r>
              <a:rPr lang="en-US" b="1" i="1" dirty="0">
                <a:latin typeface="Times New Roman" panose="02020603050405020304" pitchFamily="18" charset="0"/>
                <a:cs typeface="Times New Roman" panose="02020603050405020304" pitchFamily="18" charset="0"/>
              </a:rPr>
              <a:t>x</a:t>
            </a:r>
          </a:p>
        </p:txBody>
      </p:sp>
      <p:sp>
        <p:nvSpPr>
          <p:cNvPr id="3" name="Content Placeholder 2"/>
          <p:cNvSpPr>
            <a:spLocks noGrp="1"/>
          </p:cNvSpPr>
          <p:nvPr>
            <p:ph idx="1"/>
          </p:nvPr>
        </p:nvSpPr>
        <p:spPr>
          <a:xfrm>
            <a:off x="220087" y="1904137"/>
            <a:ext cx="6325855"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Recall the amplitude from the steady state,</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expression clearly states that the amplitude is a function of the </a:t>
            </a:r>
            <a:r>
              <a:rPr lang="en-US" sz="2400" b="1" dirty="0">
                <a:solidFill>
                  <a:srgbClr val="FF0000"/>
                </a:solidFill>
                <a:latin typeface="Times New Roman" panose="02020603050405020304" pitchFamily="18" charset="0"/>
                <a:cs typeface="Times New Roman" panose="02020603050405020304" pitchFamily="18" charset="0"/>
              </a:rPr>
              <a:t>driving frequency, </a:t>
            </a: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sz="2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amplitude is still finite even though the driving frequency is equal to the frequency of the free oscillation </a:t>
            </a:r>
            <a:r>
              <a:rPr lang="en-US" sz="2400" i="1" dirty="0">
                <a:latin typeface="Times New Roman" panose="02020603050405020304" pitchFamily="18" charset="0"/>
                <a:cs typeface="Times New Roman" panose="02020603050405020304" pitchFamily="18" charset="0"/>
              </a:rPr>
              <a:t>due to the existence of the r</a:t>
            </a:r>
            <a:r>
              <a:rPr lang="en-US" sz="2400"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9958265C-786B-4D75-BDB8-425DA9EF9926}" type="slidenum">
              <a:rPr lang="en-US" smtClean="0"/>
              <a:t>8</a:t>
            </a:fld>
            <a:endParaRPr lang="en-US"/>
          </a:p>
        </p:txBody>
      </p:sp>
      <mc:AlternateContent xmlns:mc="http://schemas.openxmlformats.org/markup-compatibility/2006" xmlns:a14="http://schemas.microsoft.com/office/drawing/2010/main">
        <mc:Choice Requires="a14">
          <p:sp>
            <p:nvSpPr>
              <p:cNvPr id="5" name="Object 4"/>
              <p:cNvSpPr txBox="1"/>
              <p:nvPr/>
            </p:nvSpPr>
            <p:spPr>
              <a:xfrm>
                <a:off x="220663" y="2476500"/>
                <a:ext cx="6969125" cy="13398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rPr>
                        <m:t>𝐴</m:t>
                      </m:r>
                      <m:r>
                        <a:rPr lang="en-US" i="1" smtClean="0">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𝜔</m:t>
                          </m:r>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𝑍</m:t>
                                  </m:r>
                                </m:e>
                                <m:sub>
                                  <m:r>
                                    <a:rPr lang="en-US" i="1">
                                      <a:solidFill>
                                        <a:srgbClr val="000000"/>
                                      </a:solidFill>
                                      <a:latin typeface="Cambria Math" panose="02040503050406030204" pitchFamily="18" charset="0"/>
                                    </a:rPr>
                                    <m:t>𝑚</m:t>
                                  </m:r>
                                </m:sub>
                              </m:sSub>
                            </m:e>
                          </m:d>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𝜔</m:t>
                          </m:r>
                          <m:sSup>
                            <m:sSupPr>
                              <m:ctrlPr>
                                <a:rPr lang="en-US" i="1">
                                  <a:solidFill>
                                    <a:srgbClr val="000000"/>
                                  </a:solidFill>
                                  <a:latin typeface="Cambria Math" panose="02040503050406030204" pitchFamily="18" charset="0"/>
                                </a:rPr>
                              </m:ctrlPr>
                            </m:sSupPr>
                            <m:e>
                              <m:d>
                                <m:dPr>
                                  <m:begChr m:val="["/>
                                  <m:endChr m:val="]"/>
                                  <m:ctrlPr>
                                    <a:rPr lang="en-US" i="1">
                                      <a:solidFill>
                                        <a:srgbClr val="000000"/>
                                      </a:solidFill>
                                      <a:latin typeface="Cambria Math" panose="02040503050406030204" pitchFamily="18" charset="0"/>
                                    </a:rPr>
                                  </m:ctrlPr>
                                </m:dPr>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𝑟</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𝜔</m:t>
                                          </m:r>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𝑠</m:t>
                                              </m:r>
                                            </m:num>
                                            <m:den>
                                              <m:r>
                                                <a:rPr lang="en-US" i="1">
                                                  <a:solidFill>
                                                    <a:srgbClr val="000000"/>
                                                  </a:solidFill>
                                                  <a:latin typeface="Cambria Math" panose="02040503050406030204" pitchFamily="18" charset="0"/>
                                                </a:rPr>
                                                <m:t>𝜔</m:t>
                                              </m:r>
                                            </m:den>
                                          </m:f>
                                        </m:e>
                                      </m:d>
                                    </m:e>
                                    <m:sup>
                                      <m:r>
                                        <a:rPr lang="en-US" i="1">
                                          <a:solidFill>
                                            <a:srgbClr val="000000"/>
                                          </a:solidFill>
                                          <a:latin typeface="Cambria Math" panose="02040503050406030204" pitchFamily="18" charset="0"/>
                                        </a:rPr>
                                        <m:t>2</m:t>
                                      </m:r>
                                    </m:sup>
                                  </m:sSup>
                                </m:e>
                              </m:d>
                            </m:e>
                            <m: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den>
                              </m:f>
                            </m:sup>
                          </m:sSup>
                        </m:den>
                      </m:f>
                      <m:r>
                        <a:rPr lang="en-US" i="1">
                          <a:solidFill>
                            <a:srgbClr val="000000"/>
                          </a:solidFill>
                          <a:latin typeface="Cambria Math" panose="02040503050406030204" pitchFamily="18" charset="0"/>
                        </a:rPr>
                        <m:t>=</m:t>
                      </m:r>
                      <m:f>
                        <m:fPr>
                          <m:ctrlPr>
                            <a:rPr lang="en-US" i="1" smtClean="0">
                              <a:solidFill>
                                <a:srgbClr val="000000"/>
                              </a:solidFill>
                              <a:latin typeface="Cambria Math" panose="02040503050406030204" pitchFamily="18" charset="0"/>
                            </a:rPr>
                          </m:ctrlPr>
                        </m:fPr>
                        <m:num>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𝐹</m:t>
                                  </m:r>
                                </m:e>
                                <m:sub>
                                  <m:r>
                                    <a:rPr lang="en-US" i="1">
                                      <a:solidFill>
                                        <a:srgbClr val="000000"/>
                                      </a:solidFill>
                                      <a:latin typeface="Cambria Math" panose="02040503050406030204" pitchFamily="18" charset="0"/>
                                    </a:rPr>
                                    <m:t>0</m:t>
                                  </m:r>
                                </m:sub>
                              </m:sSub>
                            </m:num>
                            <m:den>
                              <m:r>
                                <a:rPr lang="en-US" i="1">
                                  <a:solidFill>
                                    <a:srgbClr val="000000"/>
                                  </a:solidFill>
                                  <a:latin typeface="Cambria Math" panose="02040503050406030204" pitchFamily="18" charset="0"/>
                                </a:rPr>
                                <m:t>𝑚</m:t>
                              </m:r>
                            </m:den>
                          </m:f>
                        </m:num>
                        <m:den>
                          <m:sSup>
                            <m:sSupPr>
                              <m:ctrlPr>
                                <a:rPr lang="en-US" i="1" smtClean="0">
                                  <a:solidFill>
                                    <a:srgbClr val="000000"/>
                                  </a:solidFill>
                                  <a:latin typeface="Cambria Math" panose="02040503050406030204" pitchFamily="18" charset="0"/>
                                </a:rPr>
                              </m:ctrlPr>
                            </m:sSupPr>
                            <m:e>
                              <m:d>
                                <m:dPr>
                                  <m:begChr m:val="["/>
                                  <m:endChr m:val="]"/>
                                  <m:ctrlPr>
                                    <a:rPr lang="en-US" i="1">
                                      <a:solidFill>
                                        <a:srgbClr val="000000"/>
                                      </a:solidFill>
                                      <a:latin typeface="Cambria Math" panose="02040503050406030204" pitchFamily="18" charset="0"/>
                                    </a:rPr>
                                  </m:ctrlPr>
                                </m:dPr>
                                <m:e>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𝜔</m:t>
                                              </m:r>
                                            </m:e>
                                            <m:sub>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2</m:t>
                                              </m:r>
                                            </m:sup>
                                          </m:sSub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𝜔</m:t>
                                              </m:r>
                                            </m:e>
                                            <m:sup>
                                              <m:r>
                                                <a:rPr lang="en-US" i="1">
                                                  <a:solidFill>
                                                    <a:srgbClr val="000000"/>
                                                  </a:solidFill>
                                                  <a:latin typeface="Cambria Math" panose="02040503050406030204" pitchFamily="18" charset="0"/>
                                                </a:rPr>
                                                <m:t>2</m:t>
                                              </m:r>
                                            </m:sup>
                                          </m:sSup>
                                        </m:e>
                                      </m:d>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𝜔</m:t>
                                              </m:r>
                                            </m:num>
                                            <m:den>
                                              <m:r>
                                                <a:rPr lang="en-US" i="1">
                                                  <a:solidFill>
                                                    <a:srgbClr val="000000"/>
                                                  </a:solidFill>
                                                  <a:latin typeface="Cambria Math" panose="02040503050406030204" pitchFamily="18" charset="0"/>
                                                </a:rPr>
                                                <m:t>𝑚</m:t>
                                              </m:r>
                                            </m:den>
                                          </m:f>
                                        </m:e>
                                      </m:d>
                                    </m:e>
                                    <m:sup>
                                      <m:r>
                                        <a:rPr lang="en-US" i="1">
                                          <a:solidFill>
                                            <a:srgbClr val="000000"/>
                                          </a:solidFill>
                                          <a:latin typeface="Cambria Math" panose="02040503050406030204" pitchFamily="18" charset="0"/>
                                        </a:rPr>
                                        <m:t>2</m:t>
                                      </m:r>
                                    </m:sup>
                                  </m:sSup>
                                </m:e>
                              </m:d>
                            </m:e>
                            <m:sup>
                              <m:f>
                                <m:fPr>
                                  <m:ctrlPr>
                                    <a:rPr lang="en-US"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1</m:t>
                                  </m:r>
                                </m:num>
                                <m:den>
                                  <m:r>
                                    <a:rPr lang="en-US" b="0" i="1" smtClean="0">
                                      <a:solidFill>
                                        <a:srgbClr val="000000"/>
                                      </a:solidFill>
                                      <a:latin typeface="Cambria Math" panose="02040503050406030204" pitchFamily="18" charset="0"/>
                                    </a:rPr>
                                    <m:t>2</m:t>
                                  </m:r>
                                </m:den>
                              </m:f>
                            </m:sup>
                          </m:sSup>
                        </m:den>
                      </m:f>
                    </m:oMath>
                  </m:oMathPara>
                </a14:m>
                <a:endParaRPr lang="en-US" dirty="0"/>
              </a:p>
            </p:txBody>
          </p:sp>
        </mc:Choice>
        <mc:Fallback xmlns="">
          <p:sp>
            <p:nvSpPr>
              <p:cNvPr id="5" name="Object 4"/>
              <p:cNvSpPr txBox="1">
                <a:spLocks noRot="1" noChangeAspect="1" noMove="1" noResize="1" noEditPoints="1" noAdjustHandles="1" noChangeArrowheads="1" noChangeShapeType="1" noTextEdit="1"/>
              </p:cNvSpPr>
              <p:nvPr/>
            </p:nvSpPr>
            <p:spPr>
              <a:xfrm>
                <a:off x="220663" y="2476500"/>
                <a:ext cx="6969125" cy="1339850"/>
              </a:xfrm>
              <a:prstGeom prst="rect">
                <a:avLst/>
              </a:prstGeom>
              <a:blipFill>
                <a:blip r:embed="rId3"/>
                <a:stretch>
                  <a:fillRect/>
                </a:stretch>
              </a:blipFill>
            </p:spPr>
            <p:txBody>
              <a:bodyPr/>
              <a:lstStyle/>
              <a:p>
                <a:r>
                  <a:rPr lang="en-US">
                    <a:noFill/>
                  </a:rPr>
                  <a:t> </a:t>
                </a:r>
              </a:p>
            </p:txBody>
          </p:sp>
        </mc:Fallback>
      </mc:AlternateContent>
      <p:pic>
        <p:nvPicPr>
          <p:cNvPr id="24580" name="Picture 4" descr="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0061" y="2086650"/>
            <a:ext cx="4948657" cy="365833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50095" y="6420714"/>
            <a:ext cx="8806375" cy="369332"/>
          </a:xfrm>
          <a:prstGeom prst="rect">
            <a:avLst/>
          </a:prstGeom>
        </p:spPr>
        <p:txBody>
          <a:bodyPr wrap="square">
            <a:spAutoFit/>
          </a:bodyPr>
          <a:lstStyle/>
          <a:p>
            <a:r>
              <a:rPr lang="en-US" dirty="0"/>
              <a:t>https://xmdemo.wordpress.com/2014/06/22/040-damping-and-resonance-amplitude/</a:t>
            </a:r>
          </a:p>
        </p:txBody>
      </p:sp>
      <p:sp>
        <p:nvSpPr>
          <p:cNvPr id="7" name="TextBox 6"/>
          <p:cNvSpPr txBox="1"/>
          <p:nvPr/>
        </p:nvSpPr>
        <p:spPr>
          <a:xfrm>
            <a:off x="5914131" y="5727442"/>
            <a:ext cx="6479506" cy="400110"/>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What is the resonant frequency of the forced oscillator?</a:t>
            </a:r>
          </a:p>
        </p:txBody>
      </p:sp>
    </p:spTree>
    <p:extLst>
      <p:ext uri="{BB962C8B-B14F-4D97-AF65-F5344CB8AC3E}">
        <p14:creationId xmlns:p14="http://schemas.microsoft.com/office/powerpoint/2010/main" val="62068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How to get a resonant frequency of the forced oscillator?</a:t>
            </a:r>
          </a:p>
        </p:txBody>
      </p:sp>
      <p:sp>
        <p:nvSpPr>
          <p:cNvPr id="3" name="Content Placeholder 2"/>
          <p:cNvSpPr>
            <a:spLocks noGrp="1"/>
          </p:cNvSpPr>
          <p:nvPr>
            <p:ph idx="1"/>
          </p:nvPr>
        </p:nvSpPr>
        <p:spPr>
          <a:xfrm>
            <a:off x="1097280" y="1845733"/>
            <a:ext cx="10058400" cy="4405437"/>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resonant frequency of the forced oscillator :</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displacement resonance occurs at a frequency slightly less than the free oscillation frequency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0</a:t>
            </a:r>
            <a:r>
              <a:rPr lang="en-US" sz="2400" dirty="0">
                <a:latin typeface="Times New Roman" panose="02020603050405020304" pitchFamily="18" charset="0"/>
                <a:cs typeface="Times New Roman" panose="02020603050405020304" pitchFamily="18" charset="0"/>
                <a:sym typeface="Symbol" panose="05050102010706020507" pitchFamily="18" charset="2"/>
              </a:rPr>
              <a:t>. For a small damping constant </a:t>
            </a:r>
            <a:r>
              <a:rPr lang="en-US" sz="2400" i="1" dirty="0">
                <a:latin typeface="Times New Roman" panose="02020603050405020304" pitchFamily="18" charset="0"/>
                <a:cs typeface="Times New Roman" panose="02020603050405020304" pitchFamily="18" charset="0"/>
                <a:sym typeface="Symbol" panose="05050102010706020507" pitchFamily="18" charset="2"/>
              </a:rPr>
              <a:t>r</a:t>
            </a:r>
            <a:r>
              <a:rPr lang="en-US" sz="2400" dirty="0">
                <a:latin typeface="Times New Roman" panose="02020603050405020304" pitchFamily="18" charset="0"/>
                <a:cs typeface="Times New Roman" panose="02020603050405020304" pitchFamily="18" charset="0"/>
                <a:sym typeface="Symbol" panose="05050102010706020507" pitchFamily="18" charset="2"/>
              </a:rPr>
              <a:t> or a large </a:t>
            </a:r>
            <a:r>
              <a:rPr lang="en-US" sz="2400" i="1" dirty="0">
                <a:latin typeface="Times New Roman" panose="02020603050405020304" pitchFamily="18" charset="0"/>
                <a:cs typeface="Times New Roman" panose="02020603050405020304" pitchFamily="18" charset="0"/>
                <a:sym typeface="Symbol" panose="05050102010706020507" pitchFamily="18" charset="2"/>
              </a:rPr>
              <a:t>m</a:t>
            </a:r>
            <a:r>
              <a:rPr lang="en-US" sz="2400" dirty="0">
                <a:latin typeface="Times New Roman" panose="02020603050405020304" pitchFamily="18" charset="0"/>
                <a:cs typeface="Times New Roman" panose="02020603050405020304" pitchFamily="18" charset="0"/>
                <a:sym typeface="Symbol" panose="05050102010706020507" pitchFamily="18" charset="2"/>
              </a:rPr>
              <a:t> these two resonances occur at the sample frequency </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0</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9958265C-786B-4D75-BDB8-425DA9EF9926}" type="slidenum">
              <a:rPr lang="en-US" smtClean="0"/>
              <a:t>9</a:t>
            </a:fld>
            <a:endParaRPr lang="en-US"/>
          </a:p>
        </p:txBody>
      </p:sp>
      <p:sp>
        <p:nvSpPr>
          <p:cNvPr id="6" name="TextBox 5"/>
          <p:cNvSpPr txBox="1"/>
          <p:nvPr/>
        </p:nvSpPr>
        <p:spPr>
          <a:xfrm>
            <a:off x="8060634" y="3502838"/>
            <a:ext cx="3151849" cy="1200329"/>
          </a:xfrm>
          <a:prstGeom prst="rect">
            <a:avLst/>
          </a:prstGeom>
          <a:noFill/>
          <a:ln>
            <a:solidFill>
              <a:srgbClr val="FF0000"/>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Damping coefficient </a:t>
            </a:r>
            <a:r>
              <a:rPr lang="en-US" sz="2400" i="1" dirty="0">
                <a:latin typeface="Times New Roman" panose="02020603050405020304" pitchFamily="18" charset="0"/>
                <a:cs typeface="Times New Roman" panose="02020603050405020304" pitchFamily="18" charset="0"/>
              </a:rPr>
              <a:t>r</a:t>
            </a:r>
            <a:r>
              <a:rPr lang="en-US" sz="2400" dirty="0">
                <a:latin typeface="Times New Roman" panose="02020603050405020304" pitchFamily="18" charset="0"/>
                <a:cs typeface="Times New Roman" panose="02020603050405020304" pitchFamily="18" charset="0"/>
              </a:rPr>
              <a:t> influences the resonant frequency.</a:t>
            </a:r>
          </a:p>
        </p:txBody>
      </p:sp>
      <p:cxnSp>
        <p:nvCxnSpPr>
          <p:cNvPr id="8" name="Straight Arrow Connector 7"/>
          <p:cNvCxnSpPr>
            <a:stCxn id="6" idx="1"/>
          </p:cNvCxnSpPr>
          <p:nvPr/>
        </p:nvCxnSpPr>
        <p:spPr>
          <a:xfrm flipH="1">
            <a:off x="7049194" y="4103003"/>
            <a:ext cx="1011440" cy="367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749935" y="3873731"/>
            <a:ext cx="299258" cy="4655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403931138"/>
              </p:ext>
            </p:extLst>
          </p:nvPr>
        </p:nvGraphicFramePr>
        <p:xfrm>
          <a:off x="2978757" y="2288400"/>
          <a:ext cx="4419600" cy="2428875"/>
        </p:xfrm>
        <a:graphic>
          <a:graphicData uri="http://schemas.openxmlformats.org/presentationml/2006/ole">
            <mc:AlternateContent xmlns:mc="http://schemas.openxmlformats.org/markup-compatibility/2006">
              <mc:Choice xmlns:v="urn:schemas-microsoft-com:vml" Requires="v">
                <p:oleObj spid="_x0000_s31819" name="Equation" r:id="rId3" imgW="2311200" imgH="1269720" progId="Equation.DSMT4">
                  <p:embed/>
                </p:oleObj>
              </mc:Choice>
              <mc:Fallback>
                <p:oleObj name="Equation" r:id="rId3" imgW="2311200" imgH="1269720" progId="Equation.DSMT4">
                  <p:embed/>
                  <p:pic>
                    <p:nvPicPr>
                      <p:cNvPr id="0" name=""/>
                      <p:cNvPicPr/>
                      <p:nvPr/>
                    </p:nvPicPr>
                    <p:blipFill>
                      <a:blip r:embed="rId4"/>
                      <a:stretch>
                        <a:fillRect/>
                      </a:stretch>
                    </p:blipFill>
                    <p:spPr>
                      <a:xfrm>
                        <a:off x="2978757" y="2288400"/>
                        <a:ext cx="4419600" cy="2428875"/>
                      </a:xfrm>
                      <a:prstGeom prst="rect">
                        <a:avLst/>
                      </a:prstGeom>
                    </p:spPr>
                  </p:pic>
                </p:oleObj>
              </mc:Fallback>
            </mc:AlternateContent>
          </a:graphicData>
        </a:graphic>
      </p:graphicFrame>
      <p:sp>
        <p:nvSpPr>
          <p:cNvPr id="14" name="Rectangle 13"/>
          <p:cNvSpPr/>
          <p:nvPr/>
        </p:nvSpPr>
        <p:spPr>
          <a:xfrm>
            <a:off x="1097280" y="1656321"/>
            <a:ext cx="10656917" cy="4405437"/>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531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3132</TotalTime>
  <Words>4428</Words>
  <Application>Microsoft Office PowerPoint</Application>
  <PresentationFormat>Widescreen</PresentationFormat>
  <Paragraphs>476</Paragraphs>
  <Slides>51</Slides>
  <Notes>30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8" baseType="lpstr">
      <vt:lpstr>Arial</vt:lpstr>
      <vt:lpstr>Calibri</vt:lpstr>
      <vt:lpstr>Calibri Light</vt:lpstr>
      <vt:lpstr>Cambria Math</vt:lpstr>
      <vt:lpstr>Times New Roman</vt:lpstr>
      <vt:lpstr>Retrospect</vt:lpstr>
      <vt:lpstr>Equation</vt:lpstr>
      <vt:lpstr>Forced oscillator</vt:lpstr>
      <vt:lpstr>Review : The driven, undamped harmonic oscillator</vt:lpstr>
      <vt:lpstr>PowerPoint Presentation</vt:lpstr>
      <vt:lpstr>Behavior of the forced oscillator</vt:lpstr>
      <vt:lpstr>Driven, damped harmonic oscillator </vt:lpstr>
      <vt:lpstr>Description of the steady state term </vt:lpstr>
      <vt:lpstr>Complete information of magnitude and phase of the steady state term</vt:lpstr>
      <vt:lpstr>The amplitude of the x</vt:lpstr>
      <vt:lpstr>How to get a resonant frequency of the forced oscillator?</vt:lpstr>
      <vt:lpstr>How to represent the forced oscillation resonant frequency in terms of damping frequency?</vt:lpstr>
      <vt:lpstr>A note on the applied force</vt:lpstr>
      <vt:lpstr>PowerPoint Presentation</vt:lpstr>
      <vt:lpstr>Mechanical Impedance Zm</vt:lpstr>
      <vt:lpstr>Relation of the velocity and force</vt:lpstr>
      <vt:lpstr>Problem 1</vt:lpstr>
      <vt:lpstr>Detailed solution of problem 1</vt:lpstr>
      <vt:lpstr>A response of RLC series circuit</vt:lpstr>
      <vt:lpstr>Behavior of velocity v in magnitude versus driving for frequency </vt:lpstr>
      <vt:lpstr>PowerPoint Presentation</vt:lpstr>
      <vt:lpstr>PowerPoint Presentation</vt:lpstr>
      <vt:lpstr>Behavior of displacement in magnitude versus driving force frequency </vt:lpstr>
      <vt:lpstr>The amplitude resonance of the displacement</vt:lpstr>
      <vt:lpstr>Variation of the displacement of a forced oscillator vs driving force frequency </vt:lpstr>
      <vt:lpstr>Prove </vt:lpstr>
      <vt:lpstr>Phase behavior of displacement  versus driving force frequency </vt:lpstr>
      <vt:lpstr>Variation of total phase angle between displacement and driving force vs driving frequency </vt:lpstr>
      <vt:lpstr>Significance of the two components of the displacement curve (1)</vt:lpstr>
      <vt:lpstr>Significance of the two components of the displacement curve (2)</vt:lpstr>
      <vt:lpstr>PowerPoint Presentation</vt:lpstr>
      <vt:lpstr>PowerPoint Presentation</vt:lpstr>
      <vt:lpstr>Solution</vt:lpstr>
      <vt:lpstr>Power supplied to an oscillator by  the driving force</vt:lpstr>
      <vt:lpstr>Variation of Pav with ;  Absorption resonance curve</vt:lpstr>
      <vt:lpstr>The Q-value in terms of the resonance absorption bandwidth</vt:lpstr>
      <vt:lpstr>The Q-Value as an amplification factor</vt:lpstr>
      <vt:lpstr>Vibration isolation</vt:lpstr>
      <vt:lpstr>Vibration isolation</vt:lpstr>
      <vt:lpstr>Problem on displacement vibration insulation </vt:lpstr>
      <vt:lpstr>PowerPoint Presentation</vt:lpstr>
      <vt:lpstr>Physical meaning of the ratio |y/A|</vt:lpstr>
      <vt:lpstr>Displacement Transmissibility |y/A| </vt:lpstr>
      <vt:lpstr>Analysis of the  displacement transmissibility </vt:lpstr>
      <vt:lpstr>Displacement transmissibility in terms of damping ratio </vt:lpstr>
      <vt:lpstr>Problem : Effect of speed on the amplitude of  car vibration</vt:lpstr>
      <vt:lpstr>PowerPoint Presentation</vt:lpstr>
      <vt:lpstr>Force vibration isolation</vt:lpstr>
      <vt:lpstr>PowerPoint Presentation</vt:lpstr>
      <vt:lpstr>PowerPoint Presentation</vt:lpstr>
      <vt:lpstr>Force transmissibility curve</vt:lpstr>
      <vt:lpstr>Homework #3 </vt:lpstr>
      <vt:lpstr>Homework #3 (cont.)</vt:lpstr>
    </vt:vector>
  </TitlesOfParts>
  <Company>Mahidol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Forced oscillators</dc:title>
  <dc:creator>rachapak.chi@gmail.com</dc:creator>
  <cp:lastModifiedBy>rachapak.chi@gmail.com</cp:lastModifiedBy>
  <cp:revision>251</cp:revision>
  <dcterms:created xsi:type="dcterms:W3CDTF">2016-09-04T02:28:55Z</dcterms:created>
  <dcterms:modified xsi:type="dcterms:W3CDTF">2020-08-24T05:04:32Z</dcterms:modified>
</cp:coreProperties>
</file>